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slideLayouts/slideLayout2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  <p:sldMasterId id="2147483893" r:id="rId5"/>
    <p:sldMasterId id="2147483897" r:id="rId6"/>
    <p:sldMasterId id="2147483913" r:id="rId7"/>
    <p:sldMasterId id="2147483920" r:id="rId8"/>
    <p:sldMasterId id="2147483931" r:id="rId9"/>
    <p:sldMasterId id="2147483936" r:id="rId10"/>
    <p:sldMasterId id="2147483938" r:id="rId11"/>
    <p:sldMasterId id="2147483940" r:id="rId12"/>
    <p:sldMasterId id="2147483942" r:id="rId13"/>
    <p:sldMasterId id="2147483944" r:id="rId14"/>
  </p:sldMasterIdLst>
  <p:notesMasterIdLst>
    <p:notesMasterId r:id="rId19"/>
  </p:notesMasterIdLst>
  <p:handoutMasterIdLst>
    <p:handoutMasterId r:id="rId20"/>
  </p:handoutMasterIdLst>
  <p:sldIdLst>
    <p:sldId id="2147310007" r:id="rId15"/>
    <p:sldId id="2147310050" r:id="rId16"/>
    <p:sldId id="390" r:id="rId17"/>
    <p:sldId id="391" r:id="rId1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/>
        </p14:section>
        <p14:section name="目录页" id="{9D221634-295C-7843-AF5C-A0CB4F229241}">
          <p14:sldIdLst/>
        </p14:section>
        <p14:section name="工业" id="{A6420570-D6A6-4DB9-938D-5CF1ACB36DD3}">
          <p14:sldIdLst/>
        </p14:section>
        <p14:section name="能源" id="{9AA74D7B-6FD3-4027-A4D9-CF8654DA542E}">
          <p14:sldIdLst>
            <p14:sldId id="2147310007"/>
            <p14:sldId id="2147310050"/>
            <p14:sldId id="390"/>
            <p14:sldId id="391"/>
          </p14:sldIdLst>
        </p14:section>
        <p14:section name="语言" id="{15960B59-9DDE-4C3D-9BC4-5BE2E408099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yidi (A)" initials="z(" lastIdx="5" clrIdx="0">
    <p:extLst>
      <p:ext uri="{19B8F6BF-5375-455C-9EA6-DF929625EA0E}">
        <p15:presenceInfo xmlns:p15="http://schemas.microsoft.com/office/powerpoint/2012/main" userId="S-1-5-21-147214757-305610072-1517763936-8461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1D1D1A"/>
    <a:srgbClr val="FFFFFF"/>
    <a:srgbClr val="910000"/>
    <a:srgbClr val="CB3A3A"/>
    <a:srgbClr val="D77272"/>
    <a:srgbClr val="666666"/>
    <a:srgbClr val="FFEDCA"/>
    <a:srgbClr val="FFDB95"/>
    <a:srgbClr val="FF8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6310" autoAdjust="0"/>
  </p:normalViewPr>
  <p:slideViewPr>
    <p:cSldViewPr snapToGrid="0" snapToObjects="1">
      <p:cViewPr varScale="1">
        <p:scale>
          <a:sx n="96" d="100"/>
          <a:sy n="96" d="100"/>
        </p:scale>
        <p:origin x="84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Arial" panose="020B0604020202020204" pitchFamily="34" charset="0"/>
              </a:rPr>
              <a:t>8/7/2025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>
                <a:latin typeface="Arial" panose="020B0604020202020204" pitchFamily="34" charset="0"/>
              </a:rPr>
              <a:t>8/7/2025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3965796" y="22185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椭圆 12"/>
          <p:cNvSpPr/>
          <p:nvPr userDrawn="1"/>
        </p:nvSpPr>
        <p:spPr>
          <a:xfrm>
            <a:off x="3317843" y="2269374"/>
            <a:ext cx="406559" cy="406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3965796" y="33996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椭圆 14"/>
          <p:cNvSpPr/>
          <p:nvPr userDrawn="1"/>
        </p:nvSpPr>
        <p:spPr>
          <a:xfrm>
            <a:off x="3317843" y="34504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3965796" y="45807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椭圆 16"/>
          <p:cNvSpPr/>
          <p:nvPr userDrawn="1"/>
        </p:nvSpPr>
        <p:spPr>
          <a:xfrm>
            <a:off x="3317843" y="46315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>
            <a:spLocks noChangeArrowheads="1"/>
          </p:cNvSpPr>
          <p:nvPr userDrawn="1"/>
        </p:nvSpPr>
        <p:spPr bwMode="auto">
          <a:xfrm>
            <a:off x="5499018" y="774454"/>
            <a:ext cx="119872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217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8646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3965796" y="22185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椭圆 12"/>
          <p:cNvSpPr/>
          <p:nvPr userDrawn="1"/>
        </p:nvSpPr>
        <p:spPr>
          <a:xfrm>
            <a:off x="3317843" y="22693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3965796" y="33996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椭圆 14"/>
          <p:cNvSpPr/>
          <p:nvPr userDrawn="1"/>
        </p:nvSpPr>
        <p:spPr>
          <a:xfrm>
            <a:off x="3317843" y="3450474"/>
            <a:ext cx="406559" cy="406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3965796" y="45807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椭圆 16"/>
          <p:cNvSpPr/>
          <p:nvPr userDrawn="1"/>
        </p:nvSpPr>
        <p:spPr>
          <a:xfrm>
            <a:off x="3317843" y="46315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>
            <a:spLocks noChangeArrowheads="1"/>
          </p:cNvSpPr>
          <p:nvPr userDrawn="1"/>
        </p:nvSpPr>
        <p:spPr bwMode="auto">
          <a:xfrm>
            <a:off x="5499018" y="774454"/>
            <a:ext cx="119872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217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079647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3965796" y="22185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椭圆 12"/>
          <p:cNvSpPr/>
          <p:nvPr userDrawn="1"/>
        </p:nvSpPr>
        <p:spPr>
          <a:xfrm>
            <a:off x="3317843" y="22693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3965796" y="33996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椭圆 14"/>
          <p:cNvSpPr/>
          <p:nvPr userDrawn="1"/>
        </p:nvSpPr>
        <p:spPr>
          <a:xfrm>
            <a:off x="3317843" y="34504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3965796" y="45807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椭圆 16"/>
          <p:cNvSpPr/>
          <p:nvPr userDrawn="1"/>
        </p:nvSpPr>
        <p:spPr>
          <a:xfrm>
            <a:off x="3317843" y="4631574"/>
            <a:ext cx="406559" cy="406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>
            <a:spLocks noChangeArrowheads="1"/>
          </p:cNvSpPr>
          <p:nvPr userDrawn="1"/>
        </p:nvSpPr>
        <p:spPr bwMode="auto">
          <a:xfrm>
            <a:off x="5499018" y="774454"/>
            <a:ext cx="119872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217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871953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273" y="428907"/>
            <a:ext cx="10734134" cy="4887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28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55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788" y="6569228"/>
            <a:ext cx="1391994" cy="226714"/>
          </a:xfrm>
          <a:prstGeom prst="rect">
            <a:avLst/>
          </a:prstGeom>
        </p:spPr>
        <p:txBody>
          <a:bodyPr wrap="none" lIns="71996" tIns="35997" rIns="35997" bIns="35997" anchor="ctr" anchorCtr="0">
            <a:spAutoFit/>
          </a:bodyPr>
          <a:lstStyle>
            <a:lvl1pPr marL="0" indent="0">
              <a:buNone/>
              <a:defRPr lang="zh-CN" altLang="en-US" sz="100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 defTabSz="821623"/>
            <a:r>
              <a:rPr lang="zh-CN" altLang="en-US" dirty="0"/>
              <a:t>单击此处添加数据来源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77" y="4830289"/>
            <a:ext cx="3897951" cy="2027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0" y="1748819"/>
            <a:ext cx="12170927" cy="321635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4" tIns="45717" rIns="91434" bIns="45717" rtlCol="0" anchor="ctr"/>
          <a:lstStyle/>
          <a:p>
            <a:pPr algn="ctr" defTabSz="822892"/>
            <a:endParaRPr lang="zh-CN" altLang="en-US" sz="1700" kern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1891553"/>
            <a:ext cx="12170927" cy="293873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lIns="91434" tIns="45717" rIns="91434" bIns="45717" rtlCol="0" anchor="ctr"/>
          <a:lstStyle/>
          <a:p>
            <a:pPr algn="ctr" defTabSz="822892"/>
            <a:endParaRPr lang="zh-CN" altLang="en-US" sz="1700" kern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pic>
        <p:nvPicPr>
          <p:cNvPr id="8" name="图片 7" descr="未标题-2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86" y="595319"/>
            <a:ext cx="2833422" cy="5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47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-4125" y="692696"/>
            <a:ext cx="12196763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928178" y="6661392"/>
            <a:ext cx="340409" cy="1519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anchor="ctr" anchorCtr="0"/>
          <a:lstStyle/>
          <a:p>
            <a:pPr algn="ctr" defTabSz="698443" eaLnBrk="0" hangingPunct="0"/>
            <a:fld id="{71141DE1-F655-4EB9-BB17-97029D20E33C}" type="slidenum">
              <a:rPr kumimoji="1" lang="zh-CN" altLang="en-US" sz="1001" kern="0">
                <a:solidFill>
                  <a:prstClr val="black">
                    <a:lumMod val="65000"/>
                    <a:lumOff val="35000"/>
                  </a:prstClr>
                </a:solidFill>
                <a:ea typeface="宋体" pitchFamily="2" charset="-122"/>
                <a:cs typeface="Arial" panose="020B0604020202020204" pitchFamily="34" charset="0"/>
              </a:rPr>
              <a:pPr algn="ctr" defTabSz="698443" eaLnBrk="0" hangingPunct="0"/>
              <a:t>‹#›</a:t>
            </a:fld>
            <a:endParaRPr kumimoji="1" lang="en-US" altLang="zh-CN" sz="1001" kern="0" dirty="0">
              <a:solidFill>
                <a:prstClr val="black">
                  <a:lumMod val="65000"/>
                  <a:lumOff val="35000"/>
                </a:prstClr>
              </a:solidFill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257906" y="764704"/>
            <a:ext cx="11699417" cy="480228"/>
          </a:xfrm>
          <a:prstGeom prst="rect">
            <a:avLst/>
          </a:prstGeom>
        </p:spPr>
        <p:txBody>
          <a:bodyPr anchor="t"/>
          <a:lstStyle>
            <a:lvl1pPr marL="296520" indent="-296520">
              <a:buFont typeface="Wingdings" panose="05000000000000000000" pitchFamily="2" charset="2"/>
              <a:buChar char="n"/>
              <a:defRPr sz="1801" b="1">
                <a:solidFill>
                  <a:srgbClr val="002060"/>
                </a:solidFill>
                <a:latin typeface="+mn-ea"/>
                <a:ea typeface="+mn-ea"/>
              </a:defRPr>
            </a:lvl1pPr>
            <a:lvl2pPr>
              <a:defRPr sz="1801">
                <a:solidFill>
                  <a:srgbClr val="002060"/>
                </a:solidFill>
              </a:defRPr>
            </a:lvl2pPr>
            <a:lvl3pPr>
              <a:defRPr sz="1801">
                <a:solidFill>
                  <a:srgbClr val="002060"/>
                </a:solidFill>
              </a:defRPr>
            </a:lvl3pPr>
            <a:lvl4pPr>
              <a:defRPr sz="1401">
                <a:solidFill>
                  <a:srgbClr val="002060"/>
                </a:solidFill>
              </a:defRPr>
            </a:lvl4pPr>
            <a:lvl5pPr>
              <a:defRPr sz="1401"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57906" y="7"/>
            <a:ext cx="10519708" cy="692693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00206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72" y="15189"/>
            <a:ext cx="1124740" cy="9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5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3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-4125" y="692696"/>
            <a:ext cx="12196763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未标题-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6" b="-1289"/>
          <a:stretch>
            <a:fillRect/>
          </a:stretch>
        </p:blipFill>
        <p:spPr>
          <a:xfrm>
            <a:off x="10420549" y="119842"/>
            <a:ext cx="1536770" cy="476844"/>
          </a:xfrm>
          <a:prstGeom prst="rect">
            <a:avLst/>
          </a:prstGeom>
        </p:spPr>
      </p:pic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928178" y="6661392"/>
            <a:ext cx="340409" cy="1519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anchor="ctr" anchorCtr="0"/>
          <a:lstStyle/>
          <a:p>
            <a:pPr algn="ctr" defTabSz="698443" eaLnBrk="0" hangingPunct="0"/>
            <a:fld id="{71141DE1-F655-4EB9-BB17-97029D20E33C}" type="slidenum">
              <a:rPr kumimoji="1" lang="zh-CN" altLang="en-US" sz="1001" kern="0">
                <a:solidFill>
                  <a:prstClr val="black">
                    <a:lumMod val="65000"/>
                    <a:lumOff val="35000"/>
                  </a:prstClr>
                </a:solidFill>
                <a:ea typeface="宋体" pitchFamily="2" charset="-122"/>
                <a:cs typeface="Arial" panose="020B0604020202020204" pitchFamily="34" charset="0"/>
              </a:rPr>
              <a:pPr algn="ctr" defTabSz="698443" eaLnBrk="0" hangingPunct="0"/>
              <a:t>‹#›</a:t>
            </a:fld>
            <a:endParaRPr kumimoji="1" lang="en-US" altLang="zh-CN" sz="1001" kern="0" dirty="0">
              <a:solidFill>
                <a:prstClr val="black">
                  <a:lumMod val="65000"/>
                  <a:lumOff val="35000"/>
                </a:prstClr>
              </a:solidFill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257906" y="716524"/>
            <a:ext cx="11699417" cy="3624573"/>
          </a:xfrm>
          <a:prstGeom prst="rect">
            <a:avLst/>
          </a:prstGeom>
        </p:spPr>
        <p:txBody>
          <a:bodyPr/>
          <a:lstStyle>
            <a:lvl1pPr marL="296520" indent="-296520">
              <a:buFont typeface="Wingdings" panose="05000000000000000000" pitchFamily="2" charset="2"/>
              <a:buChar char="n"/>
              <a:defRPr sz="1801" b="1">
                <a:solidFill>
                  <a:srgbClr val="002060"/>
                </a:solidFill>
                <a:latin typeface="+mn-ea"/>
                <a:ea typeface="+mn-ea"/>
              </a:defRPr>
            </a:lvl1pPr>
            <a:lvl2pPr>
              <a:defRPr sz="1801">
                <a:solidFill>
                  <a:srgbClr val="002060"/>
                </a:solidFill>
              </a:defRPr>
            </a:lvl2pPr>
            <a:lvl3pPr>
              <a:defRPr sz="1801">
                <a:solidFill>
                  <a:srgbClr val="002060"/>
                </a:solidFill>
              </a:defRPr>
            </a:lvl3pPr>
            <a:lvl4pPr>
              <a:defRPr sz="1401">
                <a:solidFill>
                  <a:srgbClr val="002060"/>
                </a:solidFill>
              </a:defRPr>
            </a:lvl4pPr>
            <a:lvl5pPr>
              <a:defRPr sz="1401"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57906" y="7"/>
            <a:ext cx="10519708" cy="692693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591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1173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正文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928178" y="6661392"/>
            <a:ext cx="340409" cy="1519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anchor="ctr" anchorCtr="0"/>
          <a:lstStyle/>
          <a:p>
            <a:pPr algn="ctr" defTabSz="698221" eaLnBrk="0" hangingPunct="0">
              <a:defRPr/>
            </a:pPr>
            <a:fld id="{71141DE1-F655-4EB9-BB17-97029D20E33C}" type="slidenum">
              <a:rPr kumimoji="1" lang="zh-CN" altLang="en-US" sz="1000" ker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  <a:cs typeface="Arial" panose="020B0604020202020204" pitchFamily="34" charset="0"/>
              </a:rPr>
              <a:pPr algn="ctr" defTabSz="698221" eaLnBrk="0" hangingPunct="0">
                <a:defRPr/>
              </a:pPr>
              <a:t>‹#›</a:t>
            </a:fld>
            <a:endParaRPr kumimoji="1" lang="en-US" altLang="zh-CN" sz="1000" kern="0" dirty="0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471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6171" y="144004"/>
            <a:ext cx="9854680" cy="548571"/>
          </a:xfrm>
          <a:prstGeom prst="rect">
            <a:avLst/>
          </a:prstGeom>
        </p:spPr>
        <p:txBody>
          <a:bodyPr lIns="81750" tIns="40874" rIns="81750" bIns="40874"/>
          <a:lstStyle>
            <a:lvl1pPr>
              <a:defRPr sz="2153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单击此处添加二级目录标题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49020" y="768006"/>
            <a:ext cx="11784554" cy="1989667"/>
          </a:xfrm>
          <a:prstGeom prst="rect">
            <a:avLst/>
          </a:prstGeom>
        </p:spPr>
        <p:txBody>
          <a:bodyPr lIns="81750" tIns="40874" rIns="81750" bIns="40874"/>
          <a:lstStyle>
            <a:lvl1pPr marL="298866" indent="-298866">
              <a:lnSpc>
                <a:spcPct val="120000"/>
              </a:lnSpc>
              <a:spcBef>
                <a:spcPts val="360"/>
              </a:spcBef>
              <a:buFontTx/>
              <a:buBlip>
                <a:blip r:embed="rId2"/>
              </a:buBlip>
              <a:defRPr sz="1687" b="1">
                <a:latin typeface="微软雅黑" panose="020B0503020204020204" charset="-122"/>
                <a:ea typeface="微软雅黑" panose="020B0503020204020204" charset="-122"/>
              </a:defRPr>
            </a:lvl1pPr>
            <a:lvl2pPr marL="452955" indent="-246374">
              <a:lnSpc>
                <a:spcPct val="120000"/>
              </a:lnSpc>
              <a:buSzPct val="100000"/>
              <a:buFont typeface="Wingdings" panose="05000000000000000000" pitchFamily="2" charset="2"/>
              <a:buChar char="Ø"/>
              <a:defRPr sz="1500" b="1">
                <a:latin typeface="微软雅黑" panose="020B0503020204020204" charset="-122"/>
                <a:ea typeface="微软雅黑" panose="020B0503020204020204" charset="-122"/>
              </a:defRPr>
            </a:lvl2pPr>
            <a:lvl3pPr marL="603658" indent="-198962">
              <a:lnSpc>
                <a:spcPct val="120000"/>
              </a:lnSpc>
              <a:buFont typeface="Wingdings" panose="05000000000000000000" pitchFamily="2" charset="2"/>
              <a:buChar char="n"/>
              <a:defRPr sz="1313" b="1">
                <a:latin typeface="微软雅黑" panose="020B0503020204020204" charset="-122"/>
                <a:ea typeface="微软雅黑" panose="020B0503020204020204" charset="-122"/>
              </a:defRPr>
            </a:lvl3pPr>
            <a:lvl4pPr marL="1428291" indent="-239601">
              <a:lnSpc>
                <a:spcPct val="120000"/>
              </a:lnSpc>
              <a:buFont typeface="Wingdings" panose="05000000000000000000" pitchFamily="2" charset="2"/>
              <a:buChar char="l"/>
              <a:defRPr sz="1220" b="1">
                <a:latin typeface="微软雅黑" panose="020B0503020204020204" charset="-122"/>
                <a:ea typeface="微软雅黑" panose="020B0503020204020204" charset="-122"/>
              </a:defRPr>
            </a:lvl4pPr>
            <a:lvl5pPr marL="1825368" indent="-239601">
              <a:lnSpc>
                <a:spcPct val="120000"/>
              </a:lnSpc>
              <a:buFont typeface="Wingdings" panose="05000000000000000000" pitchFamily="2" charset="2"/>
              <a:buChar char="u"/>
              <a:defRPr sz="1033" b="1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单击此处添加一级文本</a:t>
            </a:r>
            <a:endParaRPr lang="en-US" altLang="zh-CN" dirty="0"/>
          </a:p>
          <a:p>
            <a:pPr lvl="1"/>
            <a:r>
              <a:rPr lang="zh-CN" altLang="en-US" dirty="0"/>
              <a:t>单击此处添加二级文本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三级文本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14393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336681" y="177800"/>
            <a:ext cx="11529753" cy="1714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336681" y="1917700"/>
            <a:ext cx="11529753" cy="4432300"/>
          </a:xfrm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90389" y="6540500"/>
            <a:ext cx="209632" cy="228600"/>
          </a:xfrm>
          <a:prstGeom prst="rect">
            <a:avLst/>
          </a:prstGeom>
        </p:spPr>
        <p:txBody>
          <a:bodyPr/>
          <a:lstStyle/>
          <a:p>
            <a:pPr defTabSz="914400"/>
            <a:fld id="{86CB4B4D-7CA3-9044-876B-883B54F8677D}" type="slidenum">
              <a:rPr lang="en-US" altLang="zh-CN" smtClean="0">
                <a:solidFill>
                  <a:srgbClr val="000000"/>
                </a:solidFill>
              </a:rPr>
              <a:pPr defTabSz="914400"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4766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336681" y="2286000"/>
            <a:ext cx="11529753" cy="227965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90389" y="6540500"/>
            <a:ext cx="209632" cy="228600"/>
          </a:xfrm>
          <a:prstGeom prst="rect">
            <a:avLst/>
          </a:prstGeom>
        </p:spPr>
        <p:txBody>
          <a:bodyPr/>
          <a:lstStyle/>
          <a:p>
            <a:pPr defTabSz="914400"/>
            <a:fld id="{86CB4B4D-7CA3-9044-876B-883B54F8677D}" type="slidenum">
              <a:rPr lang="en-US" altLang="zh-CN" smtClean="0">
                <a:solidFill>
                  <a:srgbClr val="000000"/>
                </a:solidFill>
              </a:rPr>
              <a:pPr defTabSz="914400"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7705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6840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857740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53983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144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44193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39587"/>
            <a:ext cx="10733557" cy="5163748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4969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7" y="140206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38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4338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2036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06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75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pos="462">
          <p15:clr>
            <a:srgbClr val="FBAE40"/>
          </p15:clr>
        </p15:guide>
        <p15:guide id="4" pos="7221">
          <p15:clr>
            <a:srgbClr val="FBAE40"/>
          </p15:clr>
        </p15:guide>
        <p15:guide id="5" orient="horz" pos="754">
          <p15:clr>
            <a:srgbClr val="FBAE40"/>
          </p15:clr>
        </p15:guide>
        <p15:guide id="6" orient="horz" pos="38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0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7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tiff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92" r:id="rId3"/>
    <p:sldLayoutId id="2147483824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967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44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26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6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Arial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Arial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88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Arial" panose="020B0604020202020204" pitchFamily="34" charset="0"/>
              </a:rPr>
              <a:t>Copyright©2023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Arial" panose="020B0604020202020204" pitchFamily="34" charset="0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Arial" panose="020B0604020202020204" pitchFamily="34" charset="0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 pitchFamily="34" charset="0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 pitchFamily="34" charset="0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1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hf hdr="0" ftr="0" dt="0"/>
  <p:txStyles>
    <p:titleStyle>
      <a:lvl1pPr algn="l" defTabSz="1186848" rtl="0" eaLnBrk="1" latinLnBrk="0" hangingPunct="1">
        <a:lnSpc>
          <a:spcPct val="90000"/>
        </a:lnSpc>
        <a:spcBef>
          <a:spcPct val="0"/>
        </a:spcBef>
        <a:buNone/>
        <a:defRPr sz="5712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712" indent="-296712" algn="l" defTabSz="1186848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Arial"/>
          <a:ea typeface="+mn-ea"/>
          <a:cs typeface="+mn-cs"/>
        </a:defRPr>
      </a:lvl1pPr>
      <a:lvl2pPr marL="89013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Arial"/>
          <a:ea typeface="+mn-ea"/>
          <a:cs typeface="+mn-cs"/>
        </a:defRPr>
      </a:lvl2pPr>
      <a:lvl3pPr marL="1483560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Arial"/>
          <a:ea typeface="+mn-ea"/>
          <a:cs typeface="+mn-cs"/>
        </a:defRPr>
      </a:lvl3pPr>
      <a:lvl4pPr marL="2076986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4pPr>
      <a:lvl5pPr marL="2670409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5pPr>
      <a:lvl6pPr marL="3263834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6pPr>
      <a:lvl7pPr marL="3857258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7pPr>
      <a:lvl8pPr marL="4450682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8pPr>
      <a:lvl9pPr marL="504410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1pPr>
      <a:lvl2pPr marL="593425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2pPr>
      <a:lvl3pPr marL="1186848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3pPr>
      <a:lvl4pPr marL="1780274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4pPr>
      <a:lvl5pPr marL="2373698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5pPr>
      <a:lvl6pPr marL="2967122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6pPr>
      <a:lvl7pPr marL="3560546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7pPr>
      <a:lvl8pPr marL="4153972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8pPr>
      <a:lvl9pPr marL="4747395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0">
          <p15:clr>
            <a:srgbClr val="F26B43"/>
          </p15:clr>
        </p15:guide>
        <p15:guide id="4" orient="horz" pos="4104">
          <p15:clr>
            <a:srgbClr val="F26B43"/>
          </p15:clr>
        </p15:guide>
        <p15:guide id="5" pos="456">
          <p15:clr>
            <a:srgbClr val="F26B43"/>
          </p15:clr>
        </p15:guide>
        <p15:guide id="6" pos="7216">
          <p15:clr>
            <a:srgbClr val="F26B43"/>
          </p15:clr>
        </p15:guide>
        <p15:guide id="7" orient="horz" pos="752">
          <p15:clr>
            <a:srgbClr val="F26B43"/>
          </p15:clr>
        </p15:guide>
        <p15:guide id="8" orient="horz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9F6015-6B5C-43EE-9CB4-3F1807BAF12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85" y="6440415"/>
            <a:ext cx="1156736" cy="2529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F815FE-45D5-461E-B0A3-64383521F31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2" y="6440417"/>
            <a:ext cx="1809497" cy="2529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EE8CAF5-9FA1-472C-9A81-12F14A202AA3}"/>
              </a:ext>
            </a:extLst>
          </p:cNvPr>
          <p:cNvSpPr/>
          <p:nvPr userDrawn="1"/>
        </p:nvSpPr>
        <p:spPr>
          <a:xfrm>
            <a:off x="2074539" y="6428405"/>
            <a:ext cx="367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fld id="{F350CB96-EF0E-44F1-90D2-2D2DCEB1810F}" type="slidenum">
              <a:rPr lang="de-DE" altLang="zh-CN" sz="120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</a:rPr>
              <a:pPr defTabSz="914400"/>
              <a:t>‹#›</a:t>
            </a:fld>
            <a:endParaRPr lang="zh-CN" altLang="en-US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</p:sldLayoutIdLst>
  <p:txStyles>
    <p:titleStyle>
      <a:lvl1pPr algn="l" defTabSz="914034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28509" indent="-228509" algn="l" defTabSz="9140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Arial"/>
          <a:ea typeface="+mn-ea"/>
          <a:cs typeface="+mn-cs"/>
        </a:defRPr>
      </a:lvl1pPr>
      <a:lvl2pPr marL="68552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Arial"/>
          <a:ea typeface="+mn-ea"/>
          <a:cs typeface="+mn-cs"/>
        </a:defRPr>
      </a:lvl2pPr>
      <a:lvl3pPr marL="1142543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Arial"/>
          <a:ea typeface="+mn-ea"/>
          <a:cs typeface="+mn-cs"/>
        </a:defRPr>
      </a:lvl3pPr>
      <a:lvl4pPr marL="1599560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4pPr>
      <a:lvl5pPr marL="2056577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123" y="1911"/>
          <a:ext cx="2117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0" imgH="0" progId="">
                  <p:embed/>
                </p:oleObj>
              </mc:Choice>
              <mc:Fallback>
                <p:oleObj name="think-cell Slide" r:id="rId12" imgW="0" imgH="0" progId="">
                  <p:embed/>
                  <p:pic>
                    <p:nvPicPr>
                      <p:cNvPr id="4" name="对象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" y="1911"/>
                        <a:ext cx="2117" cy="1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12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</p:sldLayoutIdLst>
  <p:hf hdr="0" ftr="0" dt="0"/>
  <p:txStyles>
    <p:titleStyle>
      <a:lvl1pPr algn="ctr" defTabSz="790510" rtl="0" eaLnBrk="1" latinLnBrk="0" hangingPunct="1">
        <a:spcBef>
          <a:spcPct val="0"/>
        </a:spcBef>
        <a:buNone/>
        <a:defRPr sz="380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520" indent="-296520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1pPr>
      <a:lvl2pPr marL="641933" indent="-246995" algn="l" defTabSz="79051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987978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/>
          <a:ea typeface="+mn-ea"/>
          <a:cs typeface="+mn-cs"/>
        </a:defRPr>
      </a:lvl3pPr>
      <a:lvl4pPr marL="1382916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Arial"/>
          <a:ea typeface="+mn-ea"/>
          <a:cs typeface="+mn-cs"/>
        </a:defRPr>
      </a:lvl4pPr>
      <a:lvl5pPr marL="1777852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Arial"/>
          <a:ea typeface="+mn-ea"/>
          <a:cs typeface="+mn-cs"/>
        </a:defRPr>
      </a:lvl5pPr>
      <a:lvl6pPr marL="2173425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6pPr>
      <a:lvl7pPr marL="2568362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7pPr>
      <a:lvl8pPr marL="2963301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8pPr>
      <a:lvl9pPr marL="3358872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zh-CN"/>
      </a:defPPr>
      <a:lvl1pPr marL="0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1pPr>
      <a:lvl2pPr marL="394938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2pPr>
      <a:lvl3pPr marL="790510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3pPr>
      <a:lvl4pPr marL="1185448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4pPr>
      <a:lvl5pPr marL="1580384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5pPr>
      <a:lvl6pPr marL="1975957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6pPr>
      <a:lvl7pPr marL="2370893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7pPr>
      <a:lvl8pPr marL="2765831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8pPr>
      <a:lvl9pPr marL="3160768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Arial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microsoft.com/office/2007/relationships/hdphoto" Target="../media/hdphoto2.wdp"/><Relationship Id="rId26" Type="http://schemas.openxmlformats.org/officeDocument/2006/relationships/image" Target="../media/image48.png"/><Relationship Id="rId3" Type="http://schemas.openxmlformats.org/officeDocument/2006/relationships/image" Target="../media/image26.svg"/><Relationship Id="rId21" Type="http://schemas.openxmlformats.org/officeDocument/2006/relationships/image" Target="../media/image4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7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AF7364C7-4DB3-47EA-83A9-3B6C0784A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985" y="126018"/>
            <a:ext cx="10740640" cy="4419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100" dirty="0"/>
              <a:t>Решение для нефтегазовой отрасли: 3D-моделирование и AR облегчают инспекцию станций и объектов</a:t>
            </a:r>
            <a:endParaRPr lang="zh-CN" alt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D0EF05-F540-4541-A0DF-B60357554644}"/>
              </a:ext>
            </a:extLst>
          </p:cNvPr>
          <p:cNvSpPr txBox="1"/>
          <p:nvPr/>
        </p:nvSpPr>
        <p:spPr>
          <a:xfrm>
            <a:off x="4082091" y="6247662"/>
            <a:ext cx="1935122" cy="461665"/>
          </a:xfrm>
          <a:prstGeom prst="rect">
            <a:avLst/>
          </a:prstGeom>
          <a:noFill/>
        </p:spPr>
        <p:txBody>
          <a:bodyPr vert="horz" wrap="square" rtlCol="0" anchor="ctr">
            <a:no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ru-RU" dirty="0"/>
              <a:t>Напоминания о ключевой информации, например, о рисках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53592D-846F-43C2-AA48-3D816A5AB0D5}"/>
              </a:ext>
            </a:extLst>
          </p:cNvPr>
          <p:cNvSpPr txBox="1"/>
          <p:nvPr/>
        </p:nvSpPr>
        <p:spPr>
          <a:xfrm>
            <a:off x="10260693" y="2865413"/>
            <a:ext cx="1607457" cy="830997"/>
          </a:xfrm>
          <a:prstGeom prst="rect">
            <a:avLst/>
          </a:prstGeom>
          <a:noFill/>
        </p:spPr>
        <p:txBody>
          <a:bodyPr vert="horz" wrap="square" rtlCol="0" anchor="ctr">
            <a:no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ru-RU" dirty="0"/>
              <a:t>Напоминания об устройстве и инструкции по эксплуатации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09996A-15DE-4D8D-8BFD-8D366383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46" y="5281327"/>
            <a:ext cx="1800106" cy="11358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FBCEAF-6561-4F5F-A38F-200877EA5BE7}"/>
              </a:ext>
            </a:extLst>
          </p:cNvPr>
          <p:cNvSpPr txBox="1"/>
          <p:nvPr/>
        </p:nvSpPr>
        <p:spPr>
          <a:xfrm>
            <a:off x="10260117" y="5672161"/>
            <a:ext cx="1399170" cy="276999"/>
          </a:xfrm>
          <a:prstGeom prst="rect">
            <a:avLst/>
          </a:prstGeom>
          <a:noFill/>
        </p:spPr>
        <p:txBody>
          <a:bodyPr vert="horz" wrap="square" rtlCol="0" anchor="ctr">
            <a:no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kk-KZ" dirty="0"/>
              <a:t>Проектирование и планирование объекта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F86577-806D-4EDD-903D-D85CEC041F60}"/>
              </a:ext>
            </a:extLst>
          </p:cNvPr>
          <p:cNvSpPr txBox="1"/>
          <p:nvPr/>
        </p:nvSpPr>
        <p:spPr>
          <a:xfrm>
            <a:off x="6026996" y="6265769"/>
            <a:ext cx="2295432" cy="461665"/>
          </a:xfrm>
          <a:prstGeom prst="rect">
            <a:avLst/>
          </a:prstGeom>
          <a:noFill/>
        </p:spPr>
        <p:txBody>
          <a:bodyPr vert="horz" wrap="square" rtlCol="0" anchor="ctr">
            <a:no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ru-RU" dirty="0"/>
              <a:t>Указания о наличии подземных трубопроводов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1891C5-F69A-4D46-B8F3-B8FC63EAF2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39746" y="2786449"/>
            <a:ext cx="1800106" cy="11523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1AA42C3-0B4C-40EA-A361-395018D0ADB0}"/>
              </a:ext>
            </a:extLst>
          </p:cNvPr>
          <p:cNvSpPr/>
          <p:nvPr/>
        </p:nvSpPr>
        <p:spPr>
          <a:xfrm>
            <a:off x="683169" y="806063"/>
            <a:ext cx="10740640" cy="165699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>
            <a:noAutofit/>
          </a:bodyPr>
          <a:lstStyle/>
          <a:p>
            <a:pPr marL="285750" lvl="0" indent="-285750">
              <a:spcAft>
                <a:spcPts val="500"/>
              </a:spcAft>
              <a:buFont typeface="Wingdings" panose="05000000000000000000" pitchFamily="2" charset="2"/>
              <a:buChar char="l"/>
              <a:defRPr/>
            </a:pPr>
            <a:r>
              <a:rPr lang="ru-RU" sz="1200" b="1" dirty="0"/>
              <a:t>Улучшенный опыт инспектора:</a:t>
            </a:r>
            <a:r>
              <a:rPr lang="ru-RU" sz="1200" dirty="0"/>
              <a:t> Связь между заявками на обслуживание и физическими объектами, управление с помощью жестов вместо голосовых команд.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lvl="0" indent="-285750">
              <a:spcAft>
                <a:spcPts val="500"/>
              </a:spcAft>
              <a:buFont typeface="Wingdings" panose="05000000000000000000" pitchFamily="2" charset="2"/>
              <a:buChar char="l"/>
              <a:defRPr/>
            </a:pPr>
            <a:r>
              <a:rPr lang="ru-RU" sz="1200" b="1" dirty="0"/>
              <a:t>Определение местоположения сотрудников:</a:t>
            </a:r>
            <a:r>
              <a:rPr lang="ru-RU" sz="1200" dirty="0"/>
              <a:t> Используются методы, не требующие размещения устройств или электропитания в опасных зонах, таких как очистные сооружения.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85750" lvl="0" indent="-285750">
              <a:spcAft>
                <a:spcPts val="500"/>
              </a:spcAft>
              <a:buFont typeface="Wingdings" panose="05000000000000000000" pitchFamily="2" charset="2"/>
              <a:buChar char="l"/>
              <a:defRPr/>
            </a:pPr>
            <a:r>
              <a:rPr lang="ru-RU" sz="1200" b="1" dirty="0"/>
              <a:t>Поддержка планирования и проектирования: </a:t>
            </a:r>
            <a:r>
              <a:rPr lang="ru-RU" sz="1200" dirty="0"/>
              <a:t>Проект можно сопоставить с реальными физическими объектами, чтобы легко проверить его реализуемость.</a:t>
            </a:r>
          </a:p>
          <a:p>
            <a:pPr marL="285750" lvl="0" indent="-285750">
              <a:spcAft>
                <a:spcPts val="500"/>
              </a:spcAft>
              <a:buFont typeface="Wingdings" panose="05000000000000000000" pitchFamily="2" charset="2"/>
              <a:buChar char="l"/>
              <a:defRPr/>
            </a:pPr>
            <a:r>
              <a:rPr lang="ru-RU" sz="1200" b="1" dirty="0"/>
              <a:t>Улучшенная визуализация</a:t>
            </a:r>
            <a:r>
              <a:rPr lang="en-US" sz="1200" b="1" dirty="0"/>
              <a:t>: </a:t>
            </a:r>
            <a:r>
              <a:rPr lang="ru-RU" sz="1200" dirty="0"/>
              <a:t>Уровень цифровизации всех объектов повышается. Вся информация визуализируется и становится доступной из любого места — включая цифровые контрольные устройства и подземные трубопроводы.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BC5D17E-E5E6-46E7-8BFF-D532E865F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146" y="5234280"/>
            <a:ext cx="1738214" cy="9777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ABF687-CDBF-4DCB-B13F-6B1EACE05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269" y="5217260"/>
            <a:ext cx="1693349" cy="9525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1248E2-54B2-45F5-8822-A8D24C339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657" y="2800897"/>
            <a:ext cx="1701916" cy="10548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AEF872-97A1-47AE-BBF7-4EDD7FB33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6677" y="2792293"/>
            <a:ext cx="3879056" cy="23190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38F144D-23D6-470E-A826-023511BFF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9746" y="4098763"/>
            <a:ext cx="1800106" cy="10125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096D7DE-8189-43B1-AC04-5C6A344AB052}"/>
              </a:ext>
            </a:extLst>
          </p:cNvPr>
          <p:cNvSpPr txBox="1"/>
          <p:nvPr/>
        </p:nvSpPr>
        <p:spPr>
          <a:xfrm>
            <a:off x="10260116" y="4361044"/>
            <a:ext cx="1665183" cy="276999"/>
          </a:xfrm>
          <a:prstGeom prst="rect">
            <a:avLst/>
          </a:prstGeom>
          <a:noFill/>
        </p:spPr>
        <p:txBody>
          <a:bodyPr vert="horz" wrap="square" rtlCol="0" anchor="ctr">
            <a:noAutofit/>
          </a:bodyPr>
          <a:lstStyle>
            <a:defPPr>
              <a:defRPr lang="en-US"/>
            </a:defPPr>
            <a:lvl1pPr>
              <a:defRPr sz="12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kk-KZ" dirty="0"/>
              <a:t>Удалённая поддержка через </a:t>
            </a:r>
            <a:r>
              <a:rPr lang="en-US" dirty="0"/>
              <a:t>AR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AD7D07-DEC0-4A98-B940-0B27648A1F98}"/>
              </a:ext>
            </a:extLst>
          </p:cNvPr>
          <p:cNvSpPr txBox="1"/>
          <p:nvPr/>
        </p:nvSpPr>
        <p:spPr>
          <a:xfrm>
            <a:off x="729502" y="2965351"/>
            <a:ext cx="1367527" cy="646331"/>
          </a:xfrm>
          <a:prstGeom prst="rect">
            <a:avLst/>
          </a:prstGeom>
          <a:noFill/>
        </p:spPr>
        <p:txBody>
          <a:bodyPr vert="horz" wrap="square" rtlCol="0" anchor="ctr">
            <a:noAutofit/>
          </a:bodyPr>
          <a:lstStyle/>
          <a:p>
            <a:pPr lvl="0">
              <a:defRPr/>
            </a:pPr>
            <a:r>
              <a:rPr lang="ru-RU" sz="1200" dirty="0"/>
              <a:t>Навигация и напоминание о местоположении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17F23E-D527-48E1-8906-EEDC0C56B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8785" y="5315009"/>
            <a:ext cx="1727832" cy="97190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87D66E6-EAEE-46D1-B1AD-2998DEAE8BFE}"/>
              </a:ext>
            </a:extLst>
          </p:cNvPr>
          <p:cNvSpPr txBox="1"/>
          <p:nvPr/>
        </p:nvSpPr>
        <p:spPr>
          <a:xfrm>
            <a:off x="489217" y="5210495"/>
            <a:ext cx="1727832" cy="1200329"/>
          </a:xfrm>
          <a:prstGeom prst="rect">
            <a:avLst/>
          </a:prstGeom>
          <a:noFill/>
        </p:spPr>
        <p:txBody>
          <a:bodyPr vert="horz" wrap="square" rtlCol="0" anchor="ctr">
            <a:noAutofit/>
          </a:bodyPr>
          <a:lstStyle/>
          <a:p>
            <a:pPr lvl="0">
              <a:defRPr/>
            </a:pPr>
            <a:r>
              <a:rPr lang="ru-RU" sz="1200" dirty="0"/>
              <a:t>ИИ определяет уровень жидкости и сверяет его с эталонными данными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CA37ABF-2C35-4A96-8535-845CE022049D}"/>
              </a:ext>
            </a:extLst>
          </p:cNvPr>
          <p:cNvSpPr/>
          <p:nvPr/>
        </p:nvSpPr>
        <p:spPr>
          <a:xfrm>
            <a:off x="2989197" y="2463060"/>
            <a:ext cx="6218369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defRPr/>
            </a:pPr>
            <a:r>
              <a:rPr lang="ru-RU" b="1" dirty="0">
                <a:solidFill>
                  <a:srgbClr val="C00000"/>
                </a:solidFill>
              </a:rPr>
              <a:t>Создание цифровых двойников объектов с помощью VPS и 3D-карт для упрощения инспекций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C0973C-4A36-4057-B1E5-4A14F465A8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7611" y="4028272"/>
            <a:ext cx="1684008" cy="106633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6EC2088-1CE5-4DD0-B2F2-CD41118A28B5}"/>
              </a:ext>
            </a:extLst>
          </p:cNvPr>
          <p:cNvSpPr txBox="1"/>
          <p:nvPr/>
        </p:nvSpPr>
        <p:spPr>
          <a:xfrm>
            <a:off x="626971" y="4157719"/>
            <a:ext cx="1590077" cy="646331"/>
          </a:xfrm>
          <a:prstGeom prst="rect">
            <a:avLst/>
          </a:prstGeom>
          <a:noFill/>
        </p:spPr>
        <p:txBody>
          <a:bodyPr vert="horz" wrap="square" rtlCol="0" anchor="ctr">
            <a:noAutofit/>
          </a:bodyPr>
          <a:lstStyle/>
          <a:p>
            <a:pPr lvl="0">
              <a:defRPr/>
            </a:pPr>
            <a:r>
              <a:rPr lang="ru-RU" sz="1200" dirty="0"/>
              <a:t>Отображение состояния счетчиков и напоминания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97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A60E7-DEE1-A3C6-1A6A-BB2ABE1B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DB33D756-7B89-6222-3302-C0F67FF6C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k-KZ" dirty="0"/>
              <a:t>ИИ-решения для финансов</a:t>
            </a:r>
            <a:endParaRPr b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4929D863-6522-0753-57BD-10C504C04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695" y="2127396"/>
            <a:ext cx="719247" cy="2405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Интеллектуальный контроль активов на складе</a:t>
            </a:r>
          </a:p>
        </p:txBody>
      </p:sp>
      <p:sp>
        <p:nvSpPr>
          <p:cNvPr id="5" name="AutoShape 28">
            <a:extLst>
              <a:ext uri="{FF2B5EF4-FFF2-40B4-BE49-F238E27FC236}">
                <a16:creationId xmlns:a16="http://schemas.microsoft.com/office/drawing/2014/main" id="{40EDD9FE-0A6C-CE71-BB9B-4E780CA89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467" y="2149057"/>
            <a:ext cx="717804" cy="2405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Отслеживание перемещений и остатков в реальном времени</a:t>
            </a:r>
          </a:p>
        </p:txBody>
      </p:sp>
      <p:sp>
        <p:nvSpPr>
          <p:cNvPr id="6" name="AutoShape 28">
            <a:extLst>
              <a:ext uri="{FF2B5EF4-FFF2-40B4-BE49-F238E27FC236}">
                <a16:creationId xmlns:a16="http://schemas.microsoft.com/office/drawing/2014/main" id="{4A466C59-7140-DDC8-F013-FEFAED343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615" y="2139703"/>
            <a:ext cx="62087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Защита от повторного залога и краж</a:t>
            </a:r>
          </a:p>
        </p:txBody>
      </p:sp>
      <p:sp>
        <p:nvSpPr>
          <p:cNvPr id="8" name="AutoShape 28">
            <a:extLst>
              <a:ext uri="{FF2B5EF4-FFF2-40B4-BE49-F238E27FC236}">
                <a16:creationId xmlns:a16="http://schemas.microsoft.com/office/drawing/2014/main" id="{D5B203B2-33EC-12BF-3023-CDA413F87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959" y="2131437"/>
            <a:ext cx="532443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Создание цифровых двойников склада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9" name="AutoShape 28">
            <a:extLst>
              <a:ext uri="{FF2B5EF4-FFF2-40B4-BE49-F238E27FC236}">
                <a16:creationId xmlns:a16="http://schemas.microsoft.com/office/drawing/2014/main" id="{A99648A4-D50F-22D3-383B-B2655903B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5461" y="2207822"/>
            <a:ext cx="77918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Автоматическое OCR-распознавание и сравнение документов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BE9AEA01-CE59-9FEF-D300-7E2C2C1B6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665" y="2145599"/>
            <a:ext cx="657689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Гибкое </a:t>
            </a:r>
            <a:r>
              <a:rPr lang="en-US" sz="1600" dirty="0"/>
              <a:t>GUI-</a:t>
            </a:r>
            <a:r>
              <a:rPr lang="kk-KZ" sz="1600" dirty="0"/>
              <a:t>моделирование логики обслуживания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" name="AutoShape 28">
            <a:extLst>
              <a:ext uri="{FF2B5EF4-FFF2-40B4-BE49-F238E27FC236}">
                <a16:creationId xmlns:a16="http://schemas.microsoft.com/office/drawing/2014/main" id="{EC4DDF2E-4878-0E60-4828-2B24BDE53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202" y="2148293"/>
            <a:ext cx="532443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Быстрая настройка под клиентские процессы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A575C0CB-016C-CCA5-B96C-3EC56B054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378" y="2207822"/>
            <a:ext cx="715922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Обнаружение отличий (печати, подписи, форматы)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六边形 44">
            <a:extLst>
              <a:ext uri="{FF2B5EF4-FFF2-40B4-BE49-F238E27FC236}">
                <a16:creationId xmlns:a16="http://schemas.microsoft.com/office/drawing/2014/main" id="{D5DB8E07-3B2A-871B-E59B-53FC45642274}"/>
              </a:ext>
            </a:extLst>
          </p:cNvPr>
          <p:cNvSpPr/>
          <p:nvPr/>
        </p:nvSpPr>
        <p:spPr>
          <a:xfrm>
            <a:off x="3827197" y="1535777"/>
            <a:ext cx="2544590" cy="35906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Моделирование складских процессов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六边形 44">
            <a:extLst>
              <a:ext uri="{FF2B5EF4-FFF2-40B4-BE49-F238E27FC236}">
                <a16:creationId xmlns:a16="http://schemas.microsoft.com/office/drawing/2014/main" id="{95330410-2F3C-9DFB-85B2-65D25978D2C1}"/>
              </a:ext>
            </a:extLst>
          </p:cNvPr>
          <p:cNvSpPr/>
          <p:nvPr/>
        </p:nvSpPr>
        <p:spPr>
          <a:xfrm>
            <a:off x="6357688" y="1531215"/>
            <a:ext cx="2937932" cy="367283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Интеллектуальный документооборот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六边形 44">
            <a:extLst>
              <a:ext uri="{FF2B5EF4-FFF2-40B4-BE49-F238E27FC236}">
                <a16:creationId xmlns:a16="http://schemas.microsoft.com/office/drawing/2014/main" id="{5FE45D85-3A22-AEDC-6441-321ACCC47FC6}"/>
              </a:ext>
            </a:extLst>
          </p:cNvPr>
          <p:cNvSpPr/>
          <p:nvPr/>
        </p:nvSpPr>
        <p:spPr>
          <a:xfrm>
            <a:off x="291836" y="1535777"/>
            <a:ext cx="3535361" cy="355185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Управление залоговым имуществом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32B9289E-8457-3614-432A-2397E8A33820}"/>
              </a:ext>
            </a:extLst>
          </p:cNvPr>
          <p:cNvSpPr/>
          <p:nvPr/>
        </p:nvSpPr>
        <p:spPr>
          <a:xfrm>
            <a:off x="291835" y="1961124"/>
            <a:ext cx="3402841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92E8D4C-B685-3A6B-B21E-AA6E6FA68ECD}"/>
              </a:ext>
            </a:extLst>
          </p:cNvPr>
          <p:cNvSpPr/>
          <p:nvPr/>
        </p:nvSpPr>
        <p:spPr>
          <a:xfrm>
            <a:off x="3827197" y="1943475"/>
            <a:ext cx="2310158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CC98CCFD-C3B6-710D-09F6-7F63AF961899}"/>
              </a:ext>
            </a:extLst>
          </p:cNvPr>
          <p:cNvSpPr/>
          <p:nvPr/>
        </p:nvSpPr>
        <p:spPr>
          <a:xfrm>
            <a:off x="6357688" y="1955452"/>
            <a:ext cx="2659242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2B493167-BC66-2D3A-8C12-53245C7BBF22}"/>
              </a:ext>
            </a:extLst>
          </p:cNvPr>
          <p:cNvSpPr/>
          <p:nvPr/>
        </p:nvSpPr>
        <p:spPr>
          <a:xfrm>
            <a:off x="7057115" y="4703193"/>
            <a:ext cx="1257672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it-IT" sz="1300" b="1" dirty="0">
                <a:solidFill>
                  <a:srgbClr val="C00000"/>
                </a:solidFill>
              </a:rPr>
              <a:t>3. OCR + AI Comparison + RPA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5847AE94-4B80-36D8-293B-097387B3E085}"/>
              </a:ext>
            </a:extLst>
          </p:cNvPr>
          <p:cNvSpPr/>
          <p:nvPr/>
        </p:nvSpPr>
        <p:spPr>
          <a:xfrm>
            <a:off x="1124895" y="4779027"/>
            <a:ext cx="1577008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dirty="0">
                <a:solidFill>
                  <a:srgbClr val="C00000"/>
                </a:solidFill>
              </a:rPr>
              <a:t> </a:t>
            </a:r>
            <a:r>
              <a:rPr lang="ru-RU" sz="1300" b="1" dirty="0">
                <a:solidFill>
                  <a:srgbClr val="C00000"/>
                </a:solidFill>
              </a:rPr>
              <a:t>1. Компьютерное зрение (CV)</a:t>
            </a:r>
            <a:br>
              <a:rPr lang="ru-RU" sz="1300" dirty="0">
                <a:solidFill>
                  <a:srgbClr val="C00000"/>
                </a:solidFill>
              </a:rPr>
            </a:b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5AC0CF2-5552-2D65-5952-7EBBF97B1AF8}"/>
              </a:ext>
            </a:extLst>
          </p:cNvPr>
          <p:cNvSpPr/>
          <p:nvPr/>
        </p:nvSpPr>
        <p:spPr>
          <a:xfrm>
            <a:off x="4258702" y="4693108"/>
            <a:ext cx="1454432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en-US" sz="1300" b="1" dirty="0">
                <a:solidFill>
                  <a:srgbClr val="C00000"/>
                </a:solidFill>
              </a:rPr>
              <a:t>2. Twin Modeling + IoT Edge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8" name="AutoShape 28">
            <a:extLst>
              <a:ext uri="{FF2B5EF4-FFF2-40B4-BE49-F238E27FC236}">
                <a16:creationId xmlns:a16="http://schemas.microsoft.com/office/drawing/2014/main" id="{4173C553-9A74-3EDB-5D2C-C482AB2CE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8016" y="2149057"/>
            <a:ext cx="749710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Сквозной мониторинг приёмки, хранения и инвентаризации</a:t>
            </a:r>
          </a:p>
        </p:txBody>
      </p:sp>
      <p:sp>
        <p:nvSpPr>
          <p:cNvPr id="20" name="AutoShape 28">
            <a:extLst>
              <a:ext uri="{FF2B5EF4-FFF2-40B4-BE49-F238E27FC236}">
                <a16:creationId xmlns:a16="http://schemas.microsoft.com/office/drawing/2014/main" id="{996D5CC8-AAA9-9B1F-E8C3-B5F55F971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9023" y="2220208"/>
            <a:ext cx="62538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Быстрая регистрация и верификация данных</a:t>
            </a:r>
            <a:endParaRPr lang="kk-KZ" sz="1600" dirty="0"/>
          </a:p>
        </p:txBody>
      </p:sp>
      <p:sp>
        <p:nvSpPr>
          <p:cNvPr id="21" name="AutoShape 28">
            <a:extLst>
              <a:ext uri="{FF2B5EF4-FFF2-40B4-BE49-F238E27FC236}">
                <a16:creationId xmlns:a16="http://schemas.microsoft.com/office/drawing/2014/main" id="{AC1AE969-6454-03F0-4B34-3BFC40CFC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3145" y="2206123"/>
            <a:ext cx="813327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Модели ИИ адаптируются под разные форматы и задачи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2" name="AutoShape 28">
            <a:extLst>
              <a:ext uri="{FF2B5EF4-FFF2-40B4-BE49-F238E27FC236}">
                <a16:creationId xmlns:a16="http://schemas.microsoft.com/office/drawing/2014/main" id="{94F2D2EE-A29B-CBA4-0FF9-5D4066500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2354" y="2206123"/>
            <a:ext cx="709542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RPA-боты без кода ускоряют операционные процессы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六边形 44">
            <a:extLst>
              <a:ext uri="{FF2B5EF4-FFF2-40B4-BE49-F238E27FC236}">
                <a16:creationId xmlns:a16="http://schemas.microsoft.com/office/drawing/2014/main" id="{3D869720-11DD-4C65-AD24-5FA4631DD549}"/>
              </a:ext>
            </a:extLst>
          </p:cNvPr>
          <p:cNvSpPr/>
          <p:nvPr/>
        </p:nvSpPr>
        <p:spPr>
          <a:xfrm>
            <a:off x="9183758" y="1531215"/>
            <a:ext cx="2937932" cy="371845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Автоматизация бизнес-процессов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矩形 111">
            <a:extLst>
              <a:ext uri="{FF2B5EF4-FFF2-40B4-BE49-F238E27FC236}">
                <a16:creationId xmlns:a16="http://schemas.microsoft.com/office/drawing/2014/main" id="{9B366D3E-B174-29AE-D1F0-D0C1915074A5}"/>
              </a:ext>
            </a:extLst>
          </p:cNvPr>
          <p:cNvSpPr/>
          <p:nvPr/>
        </p:nvSpPr>
        <p:spPr>
          <a:xfrm>
            <a:off x="9242609" y="1960014"/>
            <a:ext cx="2792383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矩形 112">
            <a:extLst>
              <a:ext uri="{FF2B5EF4-FFF2-40B4-BE49-F238E27FC236}">
                <a16:creationId xmlns:a16="http://schemas.microsoft.com/office/drawing/2014/main" id="{3021C286-621F-CFE9-6A77-5E88FEEBDC81}"/>
              </a:ext>
            </a:extLst>
          </p:cNvPr>
          <p:cNvSpPr/>
          <p:nvPr/>
        </p:nvSpPr>
        <p:spPr>
          <a:xfrm>
            <a:off x="10009964" y="4703193"/>
            <a:ext cx="1257672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en-US" sz="1300" b="1" dirty="0">
                <a:solidFill>
                  <a:srgbClr val="C00000"/>
                </a:solidFill>
              </a:rPr>
              <a:t>4. RPA + </a:t>
            </a:r>
            <a:r>
              <a:rPr lang="en-US" sz="1300" b="1" dirty="0" err="1">
                <a:solidFill>
                  <a:srgbClr val="C00000"/>
                </a:solidFill>
              </a:rPr>
              <a:t>ModelArts</a:t>
            </a:r>
            <a:r>
              <a:rPr lang="en-US" sz="1300" b="1" dirty="0">
                <a:solidFill>
                  <a:srgbClr val="C00000"/>
                </a:solidFill>
              </a:rPr>
              <a:t> Pro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" name="AutoShape 28">
            <a:extLst>
              <a:ext uri="{FF2B5EF4-FFF2-40B4-BE49-F238E27FC236}">
                <a16:creationId xmlns:a16="http://schemas.microsoft.com/office/drawing/2014/main" id="{763AFC98-EB3C-E54A-C1DD-11EC488DE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7778" y="2220208"/>
            <a:ext cx="715923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Поддержка </a:t>
            </a:r>
            <a:r>
              <a:rPr lang="ru-RU" sz="1600" dirty="0" err="1"/>
              <a:t>ModelArts</a:t>
            </a:r>
            <a:r>
              <a:rPr lang="ru-RU" sz="1600" dirty="0"/>
              <a:t> Pro для кастомных ИИ-моделей</a:t>
            </a:r>
            <a:endParaRPr lang="kk-KZ" sz="1600" dirty="0"/>
          </a:p>
        </p:txBody>
      </p:sp>
    </p:spTree>
    <p:extLst>
      <p:ext uri="{BB962C8B-B14F-4D97-AF65-F5344CB8AC3E}">
        <p14:creationId xmlns:p14="http://schemas.microsoft.com/office/powerpoint/2010/main" val="2720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C2DCBDE0-928E-4957-B92B-77AEA9243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284" y="282623"/>
            <a:ext cx="9885362" cy="441937"/>
          </a:xfrm>
        </p:spPr>
        <p:txBody>
          <a:bodyPr vert="horz" wrap="square" lIns="0" tIns="0" rIns="0" bIns="0" anchor="ctr" anchorCtr="0">
            <a:noAutofit/>
          </a:bodyPr>
          <a:lstStyle/>
          <a:p>
            <a:pPr fontAlgn="ctr">
              <a:lnSpc>
                <a:spcPct val="100000"/>
              </a:lnSpc>
            </a:pPr>
            <a:r>
              <a:rPr lang="ru-RU" sz="2100" dirty="0"/>
              <a:t>Кейс финансы: модель </a:t>
            </a:r>
            <a:r>
              <a:rPr lang="ru-RU" sz="2100" dirty="0" err="1"/>
              <a:t>Pangu</a:t>
            </a:r>
            <a:r>
              <a:rPr lang="ru-RU" sz="2100" dirty="0"/>
              <a:t> CV помогает банку SPDB запустить интеллектуальный </a:t>
            </a:r>
            <a:r>
              <a:rPr lang="ru-RU" sz="2100" dirty="0" err="1"/>
              <a:t>Finwarehouse</a:t>
            </a:r>
            <a:endParaRPr lang="en-US" sz="2100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07B0C-E7FB-4BB5-94ED-6785DED1D03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13005" y="968533"/>
            <a:ext cx="11450637" cy="1334610"/>
          </a:xfrm>
        </p:spPr>
        <p:txBody>
          <a:bodyPr>
            <a:noAutofit/>
          </a:bodyPr>
          <a:lstStyle/>
          <a:p>
            <a:pPr fontAlgn="ctr">
              <a:spcAft>
                <a:spcPts val="0"/>
              </a:spcAft>
            </a:pPr>
            <a:r>
              <a:rPr lang="ru-RU" sz="1100" b="1" dirty="0"/>
              <a:t>Бэкграунд</a:t>
            </a:r>
            <a:r>
              <a:rPr lang="en-US" sz="1100" b="1" dirty="0"/>
              <a:t>: </a:t>
            </a:r>
            <a:r>
              <a:rPr lang="ru-RU" sz="1100" dirty="0"/>
              <a:t>Доход от процентов по займам — основной источник прибыли банка (89%).</a:t>
            </a:r>
            <a:br>
              <a:rPr lang="ru-RU" sz="1100" dirty="0"/>
            </a:br>
            <a:r>
              <a:rPr lang="ru-RU" sz="1100" dirty="0"/>
              <a:t>70% активов малого и среднего бизнеса — это </a:t>
            </a:r>
            <a:r>
              <a:rPr lang="ru-RU" sz="1100" b="1" dirty="0"/>
              <a:t>движимое имущество</a:t>
            </a:r>
            <a:r>
              <a:rPr lang="ru-RU" sz="1100" dirty="0"/>
              <a:t> (а не недвижимость), которое сложно контролировать и часто подделывают или закладывают повторно.</a:t>
            </a:r>
            <a:r>
              <a:rPr lang="en-US" sz="1100" dirty="0"/>
              <a:t> </a:t>
            </a:r>
            <a:r>
              <a:rPr lang="ru-RU" sz="1100" dirty="0"/>
              <a:t>Банкам необходим </a:t>
            </a:r>
            <a:r>
              <a:rPr lang="ru-RU" sz="1100" b="1" dirty="0"/>
              <a:t>надёжный способ мониторинга</a:t>
            </a:r>
            <a:r>
              <a:rPr lang="ru-RU" sz="1100" dirty="0"/>
              <a:t> таких активов.</a:t>
            </a:r>
            <a:endParaRPr lang="en-US" sz="1100" dirty="0"/>
          </a:p>
          <a:p>
            <a:r>
              <a:rPr lang="ru-RU" sz="1100" b="1" u="none" dirty="0">
                <a:latin typeface="Arial" panose="020B0604020202020204" pitchFamily="34" charset="0"/>
              </a:rPr>
              <a:t>Решение</a:t>
            </a:r>
            <a:r>
              <a:rPr lang="en-US" sz="1100" b="1" u="none" dirty="0">
                <a:latin typeface="Arial" panose="020B0604020202020204" pitchFamily="34" charset="0"/>
              </a:rPr>
              <a:t>:</a:t>
            </a:r>
            <a:r>
              <a:rPr lang="en-US" sz="1100" b="0" u="none" dirty="0">
                <a:latin typeface="Arial" panose="020B0604020202020204" pitchFamily="34" charset="0"/>
              </a:rPr>
              <a:t> </a:t>
            </a:r>
            <a:r>
              <a:rPr lang="ru-RU" sz="1100" dirty="0"/>
              <a:t>Shanghai </a:t>
            </a:r>
            <a:r>
              <a:rPr lang="ru-RU" sz="1100" dirty="0" err="1"/>
              <a:t>Pudong</a:t>
            </a:r>
            <a:r>
              <a:rPr lang="ru-RU" sz="1100" dirty="0"/>
              <a:t> Development Bank использует </a:t>
            </a:r>
            <a:r>
              <a:rPr lang="ru-RU" sz="1100" b="1" dirty="0"/>
              <a:t>CV-технологии Huawei</a:t>
            </a:r>
            <a:r>
              <a:rPr lang="ru-RU" sz="1100" dirty="0"/>
              <a:t> для отслеживания заложенного имущества в реальном времени.</a:t>
            </a:r>
            <a:br>
              <a:rPr lang="ru-RU" sz="1100" dirty="0"/>
            </a:br>
            <a:r>
              <a:rPr lang="ru-RU" sz="1100" dirty="0"/>
              <a:t>Huawei </a:t>
            </a:r>
            <a:r>
              <a:rPr lang="ru-RU" sz="1100" dirty="0" err="1"/>
              <a:t>Cloud</a:t>
            </a:r>
            <a:r>
              <a:rPr lang="ru-RU" sz="1100" dirty="0"/>
              <a:t> </a:t>
            </a:r>
            <a:r>
              <a:rPr lang="ru-RU" sz="1100" dirty="0" err="1"/>
              <a:t>Pangu</a:t>
            </a:r>
            <a:r>
              <a:rPr lang="ru-RU" sz="1100" dirty="0"/>
              <a:t> CV: обеспечивает высокую точность распознавания; обладает универсальностью и поддержкой </a:t>
            </a:r>
            <a:r>
              <a:rPr lang="ru-RU" sz="1100" dirty="0" err="1"/>
              <a:t>few-shot</a:t>
            </a:r>
            <a:r>
              <a:rPr lang="ru-RU" sz="1100" dirty="0"/>
              <a:t> обучения; снижает трудозатраты на разметку данных на </a:t>
            </a:r>
            <a:r>
              <a:rPr lang="ru-RU" sz="1100" b="1" dirty="0"/>
              <a:t>95%</a:t>
            </a:r>
            <a:r>
              <a:rPr lang="ru-RU" sz="1100" dirty="0"/>
              <a:t>; увеличивает точность распознавания на </a:t>
            </a:r>
            <a:r>
              <a:rPr lang="ru-RU" sz="1100" b="1" dirty="0"/>
              <a:t>20%</a:t>
            </a:r>
            <a:r>
              <a:rPr lang="ru-RU" sz="1100" dirty="0"/>
              <a:t>; заменяет множество моделей одной, покрывая </a:t>
            </a:r>
            <a:r>
              <a:rPr lang="ru-RU" sz="1100" b="1" dirty="0"/>
              <a:t>все процессы на складе от приёмки до инвентаризации</a:t>
            </a:r>
            <a:r>
              <a:rPr lang="ru-RU" sz="1100" dirty="0"/>
              <a:t>.</a:t>
            </a:r>
          </a:p>
          <a:p>
            <a:pPr marL="11113" indent="0" fontAlgn="ctr">
              <a:spcAft>
                <a:spcPts val="0"/>
              </a:spcAft>
              <a:buNone/>
            </a:pPr>
            <a:endParaRPr lang="en-US" altLang="zh-CN" sz="1100" dirty="0">
              <a:latin typeface="Arial" panose="020B0604020202020204" pitchFamily="34" charset="0"/>
            </a:endParaRPr>
          </a:p>
        </p:txBody>
      </p:sp>
      <p:sp>
        <p:nvSpPr>
          <p:cNvPr id="224" name="矩形: 圆角 121">
            <a:extLst>
              <a:ext uri="{FF2B5EF4-FFF2-40B4-BE49-F238E27FC236}">
                <a16:creationId xmlns:a16="http://schemas.microsoft.com/office/drawing/2014/main" id="{D7859CC7-8C45-44E9-BA5C-18280DF20C95}"/>
              </a:ext>
            </a:extLst>
          </p:cNvPr>
          <p:cNvSpPr/>
          <p:nvPr/>
        </p:nvSpPr>
        <p:spPr>
          <a:xfrm rot="5400000">
            <a:off x="8105366" y="2661679"/>
            <a:ext cx="4346163" cy="3655515"/>
          </a:xfrm>
          <a:prstGeom prst="bracketPair">
            <a:avLst>
              <a:gd name="adj" fmla="val 2418"/>
            </a:avLst>
          </a:prstGeom>
          <a:gradFill flip="none" rotWithShape="1">
            <a:gsLst>
              <a:gs pos="94000">
                <a:srgbClr val="FFFFFF"/>
              </a:gs>
              <a:gs pos="100000">
                <a:srgbClr val="FFFFFF">
                  <a:lumMod val="95000"/>
                  <a:alpha val="70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solidFill>
              <a:srgbClr val="C7000B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1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99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/>
            </a:endParaRPr>
          </a:p>
        </p:txBody>
      </p:sp>
      <p:sp>
        <p:nvSpPr>
          <p:cNvPr id="226" name="梯形 225">
            <a:extLst>
              <a:ext uri="{FF2B5EF4-FFF2-40B4-BE49-F238E27FC236}">
                <a16:creationId xmlns:a16="http://schemas.microsoft.com/office/drawing/2014/main" id="{8D667120-3808-483C-BEE2-25CBDB5C9C32}"/>
              </a:ext>
            </a:extLst>
          </p:cNvPr>
          <p:cNvSpPr/>
          <p:nvPr/>
        </p:nvSpPr>
        <p:spPr>
          <a:xfrm>
            <a:off x="3835260" y="2386996"/>
            <a:ext cx="4496963" cy="396705"/>
          </a:xfrm>
          <a:prstGeom prst="trapezoid">
            <a:avLst>
              <a:gd name="adj" fmla="val 128276"/>
            </a:avLst>
          </a:prstGeom>
          <a:gradFill>
            <a:gsLst>
              <a:gs pos="100000">
                <a:srgbClr val="666666">
                  <a:alpha val="10000"/>
                </a:srgbClr>
              </a:gs>
              <a:gs pos="0">
                <a:srgbClr val="666666">
                  <a:alpha val="0"/>
                </a:srgbClr>
              </a:gs>
            </a:gsLst>
            <a:lin ang="5400000" scaled="0"/>
          </a:gradFill>
          <a:ln w="3175">
            <a:gradFill>
              <a:gsLst>
                <a:gs pos="100000">
                  <a:srgbClr val="666666">
                    <a:alpha val="30000"/>
                  </a:srgbClr>
                </a:gs>
                <a:gs pos="0">
                  <a:srgbClr val="666666">
                    <a:alpha val="0"/>
                  </a:srgbClr>
                </a:gs>
              </a:gsLst>
              <a:lin ang="5400000" scaled="0"/>
            </a:gradFill>
          </a:ln>
        </p:spPr>
        <p:txBody>
          <a:bodyPr vert="horz" wrap="square" lIns="121824" tIns="60912" rIns="121824" bIns="60912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1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9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CF7C4B67-BFF7-46DF-A11B-D22BFBE28517}"/>
              </a:ext>
            </a:extLst>
          </p:cNvPr>
          <p:cNvSpPr txBox="1"/>
          <p:nvPr/>
        </p:nvSpPr>
        <p:spPr>
          <a:xfrm>
            <a:off x="8760844" y="5537865"/>
            <a:ext cx="1371851" cy="3372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defTabSz="573512">
              <a:defRPr kumimoji="1" sz="4000">
                <a:solidFill>
                  <a:prstClr val="white"/>
                </a:solidFill>
                <a:latin typeface="Arial" panose="02000000000000000000" pitchFamily="2" charset="-122"/>
                <a:ea typeface="FZLanTingHeiS-B-GB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algn="ctr" defTabSz="573283" fontAlgn="ctr">
              <a:defRPr/>
            </a:pPr>
            <a:r>
              <a:rPr lang="ru-RU" sz="700" b="1" dirty="0">
                <a:solidFill>
                  <a:srgbClr val="1D1D1A"/>
                </a:solidFill>
              </a:rPr>
              <a:t>Многоуровневая агрегация данных и точность</a:t>
            </a:r>
            <a:endParaRPr lang="en-US" sz="600" b="1" dirty="0">
              <a:solidFill>
                <a:srgbClr val="1D1D1A"/>
              </a:solidFill>
              <a:latin typeface="Arial" panose="020B0604020202020204" pitchFamily="34" charset="0"/>
            </a:endParaRPr>
          </a:p>
        </p:txBody>
      </p: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00B09AC4-12DD-45EA-8CA8-68179B9BFAD9}"/>
              </a:ext>
            </a:extLst>
          </p:cNvPr>
          <p:cNvGrpSpPr/>
          <p:nvPr/>
        </p:nvGrpSpPr>
        <p:grpSpPr>
          <a:xfrm>
            <a:off x="9173623" y="5078324"/>
            <a:ext cx="415128" cy="431022"/>
            <a:chOff x="8193958" y="8289693"/>
            <a:chExt cx="344043" cy="357216"/>
          </a:xfrm>
        </p:grpSpPr>
        <p:sp>
          <p:nvSpPr>
            <p:cNvPr id="232" name="椭圆 231">
              <a:extLst>
                <a:ext uri="{FF2B5EF4-FFF2-40B4-BE49-F238E27FC236}">
                  <a16:creationId xmlns:a16="http://schemas.microsoft.com/office/drawing/2014/main" id="{4907D960-6D31-4E6A-928F-3AEDCA02D83B}"/>
                </a:ext>
              </a:extLst>
            </p:cNvPr>
            <p:cNvSpPr/>
            <p:nvPr/>
          </p:nvSpPr>
          <p:spPr>
            <a:xfrm>
              <a:off x="8193958" y="8289693"/>
              <a:ext cx="344043" cy="344043"/>
            </a:xfrm>
            <a:prstGeom prst="ellipse">
              <a:avLst/>
            </a:prstGeom>
            <a:solidFill>
              <a:srgbClr val="FFFFFF"/>
            </a:solidFill>
            <a:ln w="635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11466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52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233" name="圆形">
              <a:extLst>
                <a:ext uri="{FF2B5EF4-FFF2-40B4-BE49-F238E27FC236}">
                  <a16:creationId xmlns:a16="http://schemas.microsoft.com/office/drawing/2014/main" id="{61728887-255D-4FB8-BA89-2D0556D74A22}"/>
                </a:ext>
              </a:extLst>
            </p:cNvPr>
            <p:cNvSpPr/>
            <p:nvPr/>
          </p:nvSpPr>
          <p:spPr>
            <a:xfrm>
              <a:off x="8352627" y="8621324"/>
              <a:ext cx="26678" cy="25585"/>
            </a:xfrm>
            <a:prstGeom prst="ellipse">
              <a:avLst/>
            </a:prstGeom>
            <a:solidFill>
              <a:srgbClr val="C7000B"/>
            </a:solidFill>
            <a:ln w="3175" cap="flat">
              <a:noFill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8432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lang="en-US" sz="60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pic>
          <p:nvPicPr>
            <p:cNvPr id="234" name="图形 233">
              <a:extLst>
                <a:ext uri="{FF2B5EF4-FFF2-40B4-BE49-F238E27FC236}">
                  <a16:creationId xmlns:a16="http://schemas.microsoft.com/office/drawing/2014/main" id="{DA7A626C-2CE6-4DFC-8266-40F403CAE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61109" y="8347075"/>
              <a:ext cx="219822" cy="225828"/>
            </a:xfrm>
            <a:prstGeom prst="rect">
              <a:avLst/>
            </a:prstGeom>
          </p:spPr>
        </p:pic>
      </p:grpSp>
      <p:sp>
        <p:nvSpPr>
          <p:cNvPr id="235" name="文本框 234">
            <a:extLst>
              <a:ext uri="{FF2B5EF4-FFF2-40B4-BE49-F238E27FC236}">
                <a16:creationId xmlns:a16="http://schemas.microsoft.com/office/drawing/2014/main" id="{D2EB58C2-B240-4F00-ABAF-7B1264A6D1F1}"/>
              </a:ext>
            </a:extLst>
          </p:cNvPr>
          <p:cNvSpPr txBox="1"/>
          <p:nvPr/>
        </p:nvSpPr>
        <p:spPr>
          <a:xfrm>
            <a:off x="10451497" y="5546912"/>
            <a:ext cx="1339781" cy="3089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defTabSz="573512">
              <a:defRPr kumimoji="1" sz="4000">
                <a:solidFill>
                  <a:prstClr val="white"/>
                </a:solidFill>
                <a:latin typeface="Arial" panose="02000000000000000000" pitchFamily="2" charset="-122"/>
                <a:ea typeface="FZLanTingHeiS-B-GB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 algn="ctr" defTabSz="573283" fontAlgn="ctr">
              <a:defRPr/>
            </a:pPr>
            <a:r>
              <a:rPr lang="ru-RU" sz="800" b="1" dirty="0">
                <a:solidFill>
                  <a:srgbClr val="1D1D1A"/>
                </a:solidFill>
              </a:rPr>
              <a:t>Быстрый запуск проектов и снижение затрат</a:t>
            </a:r>
            <a:endParaRPr kumimoji="1" lang="en-US" sz="7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FZLanTingHeiS-B-GB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241" name="文本框 20">
            <a:extLst>
              <a:ext uri="{FF2B5EF4-FFF2-40B4-BE49-F238E27FC236}">
                <a16:creationId xmlns:a16="http://schemas.microsoft.com/office/drawing/2014/main" id="{3A3E1741-5E96-46C2-B75D-68DB4A3F0843}"/>
              </a:ext>
            </a:extLst>
          </p:cNvPr>
          <p:cNvSpPr txBox="1"/>
          <p:nvPr/>
        </p:nvSpPr>
        <p:spPr>
          <a:xfrm>
            <a:off x="10205886" y="5822904"/>
            <a:ext cx="1677617" cy="2443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just" defTabSz="573512">
              <a:lnSpc>
                <a:spcPct val="120000"/>
              </a:lnSpc>
              <a:defRPr kumimoji="1" sz="2400">
                <a:solidFill>
                  <a:schemeClr val="bg1"/>
                </a:solidFill>
                <a:latin typeface="Arial" panose="02000000000000000000" pitchFamily="2" charset="-122"/>
                <a:ea typeface="FZLanTingHeiS-R-GB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b="1" dirty="0">
                <a:solidFill>
                  <a:srgbClr val="1D1D1A"/>
                </a:solidFill>
              </a:rPr>
              <a:t>15 моделей → 1</a:t>
            </a:r>
            <a:endParaRPr lang="ru-RU" sz="800" dirty="0">
              <a:solidFill>
                <a:srgbClr val="1D1D1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rgbClr val="1D1D1A"/>
                </a:solidFill>
              </a:rPr>
              <a:t>Снижение трудозатрат на доработку на </a:t>
            </a:r>
            <a:r>
              <a:rPr lang="ru-RU" sz="800" b="1" dirty="0">
                <a:solidFill>
                  <a:srgbClr val="1D1D1A"/>
                </a:solidFill>
              </a:rPr>
              <a:t>93%</a:t>
            </a:r>
            <a:endParaRPr lang="ru-RU" sz="800" dirty="0">
              <a:solidFill>
                <a:srgbClr val="1D1D1A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rgbClr val="1D1D1A"/>
                </a:solidFill>
              </a:rPr>
              <a:t>Сокращение времени на разработку модели на </a:t>
            </a:r>
            <a:r>
              <a:rPr lang="ru-RU" sz="800" b="1" dirty="0">
                <a:solidFill>
                  <a:srgbClr val="1D1D1A"/>
                </a:solidFill>
              </a:rPr>
              <a:t>90%</a:t>
            </a:r>
            <a:endParaRPr lang="ru-RU" sz="800" dirty="0">
              <a:solidFill>
                <a:srgbClr val="1D1D1A"/>
              </a:solidFill>
            </a:endParaRPr>
          </a:p>
        </p:txBody>
      </p: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DA528FEF-9835-453C-B79C-EA865F101A8C}"/>
              </a:ext>
            </a:extLst>
          </p:cNvPr>
          <p:cNvGrpSpPr/>
          <p:nvPr/>
        </p:nvGrpSpPr>
        <p:grpSpPr>
          <a:xfrm>
            <a:off x="10836415" y="5072826"/>
            <a:ext cx="415128" cy="431022"/>
            <a:chOff x="10613026" y="4187921"/>
            <a:chExt cx="366178" cy="380199"/>
          </a:xfrm>
        </p:grpSpPr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E777F1A1-0872-4C1C-8244-830DFB7F4C1D}"/>
                </a:ext>
              </a:extLst>
            </p:cNvPr>
            <p:cNvGrpSpPr/>
            <p:nvPr/>
          </p:nvGrpSpPr>
          <p:grpSpPr>
            <a:xfrm>
              <a:off x="10613026" y="4187921"/>
              <a:ext cx="366178" cy="380199"/>
              <a:chOff x="8193958" y="8289693"/>
              <a:chExt cx="344043" cy="357216"/>
            </a:xfrm>
          </p:grpSpPr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58AB5B68-E753-4046-9C72-1DFF480DAAA4}"/>
                  </a:ext>
                </a:extLst>
              </p:cNvPr>
              <p:cNvSpPr/>
              <p:nvPr/>
            </p:nvSpPr>
            <p:spPr>
              <a:xfrm>
                <a:off x="8193958" y="8289693"/>
                <a:ext cx="344043" cy="344043"/>
              </a:xfrm>
              <a:prstGeom prst="ellipse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marL="0" marR="0" lvl="0" indent="0" algn="ctr" defTabSz="114665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452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sp>
            <p:nvSpPr>
              <p:cNvPr id="252" name="圆形">
                <a:extLst>
                  <a:ext uri="{FF2B5EF4-FFF2-40B4-BE49-F238E27FC236}">
                    <a16:creationId xmlns:a16="http://schemas.microsoft.com/office/drawing/2014/main" id="{1193EA71-24C1-4AD4-84E8-129C59B240E7}"/>
                  </a:ext>
                </a:extLst>
              </p:cNvPr>
              <p:cNvSpPr/>
              <p:nvPr/>
            </p:nvSpPr>
            <p:spPr>
              <a:xfrm>
                <a:off x="8352627" y="8621324"/>
                <a:ext cx="26678" cy="25585"/>
              </a:xfrm>
              <a:prstGeom prst="ellipse">
                <a:avLst/>
              </a:prstGeom>
              <a:solidFill>
                <a:srgbClr val="C7000B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2366" tIns="2366" rIns="2366" bIns="2366" numCol="1" anchor="ctr">
                <a:noAutofit/>
              </a:bodyPr>
              <a:lstStyle/>
              <a:p>
                <a:pPr marL="0" marR="0" lvl="0" indent="0" algn="ctr" defTabSz="38432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600" b="1">
                    <a:solidFill>
                      <a:srgbClr val="000000"/>
                    </a:solidFill>
                  </a:defRPr>
                </a:pPr>
                <a:endParaRPr kumimoji="0" lang="en-US" sz="602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45" name="成组">
              <a:extLst>
                <a:ext uri="{FF2B5EF4-FFF2-40B4-BE49-F238E27FC236}">
                  <a16:creationId xmlns:a16="http://schemas.microsoft.com/office/drawing/2014/main" id="{A645AB40-0ED6-4C04-8F81-6C3031846C88}"/>
                </a:ext>
              </a:extLst>
            </p:cNvPr>
            <p:cNvGrpSpPr/>
            <p:nvPr/>
          </p:nvGrpSpPr>
          <p:grpSpPr>
            <a:xfrm>
              <a:off x="10706600" y="4244752"/>
              <a:ext cx="179030" cy="221540"/>
              <a:chOff x="0" y="0"/>
              <a:chExt cx="856055" cy="1128547"/>
            </a:xfrm>
          </p:grpSpPr>
          <p:sp>
            <p:nvSpPr>
              <p:cNvPr id="246" name="矩形">
                <a:extLst>
                  <a:ext uri="{FF2B5EF4-FFF2-40B4-BE49-F238E27FC236}">
                    <a16:creationId xmlns:a16="http://schemas.microsoft.com/office/drawing/2014/main" id="{F99C1C5C-0D07-40F3-903E-F825DE098BD5}"/>
                  </a:ext>
                </a:extLst>
              </p:cNvPr>
              <p:cNvSpPr/>
              <p:nvPr/>
            </p:nvSpPr>
            <p:spPr>
              <a:xfrm>
                <a:off x="0" y="442529"/>
                <a:ext cx="220387" cy="671056"/>
              </a:xfrm>
              <a:prstGeom prst="rect">
                <a:avLst/>
              </a:prstGeom>
              <a:noFill/>
              <a:ln w="952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2184" tIns="12184" rIns="12184" bIns="12184" numCol="1" anchor="ctr">
                <a:noAutofit/>
              </a:bodyPr>
              <a:lstStyle/>
              <a:p>
                <a:pPr marL="0" marR="0" lvl="0" indent="0" algn="ctr" defTabSz="198041" rtl="0" eaLnBrk="1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1">
                    <a:solidFill>
                      <a:srgbClr val="000000"/>
                    </a:solidFill>
                  </a:defRPr>
                </a:pPr>
                <a:endPara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Huawei Sans"/>
                </a:endParaRPr>
              </a:p>
            </p:txBody>
          </p:sp>
          <p:sp>
            <p:nvSpPr>
              <p:cNvPr id="247" name="线条">
                <a:extLst>
                  <a:ext uri="{FF2B5EF4-FFF2-40B4-BE49-F238E27FC236}">
                    <a16:creationId xmlns:a16="http://schemas.microsoft.com/office/drawing/2014/main" id="{6B0B6017-5FF9-403F-83BE-3FE020324759}"/>
                  </a:ext>
                </a:extLst>
              </p:cNvPr>
              <p:cNvSpPr/>
              <p:nvPr/>
            </p:nvSpPr>
            <p:spPr>
              <a:xfrm>
                <a:off x="221525" y="477353"/>
                <a:ext cx="201106" cy="1"/>
              </a:xfrm>
              <a:prstGeom prst="line">
                <a:avLst/>
              </a:prstGeom>
              <a:noFill/>
              <a:ln w="952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2184" tIns="12184" rIns="12184" bIns="12184" numCol="1" anchor="ctr">
                <a:noAutofit/>
              </a:bodyPr>
              <a:lstStyle/>
              <a:p>
                <a:pPr marL="0" marR="0" lvl="0" indent="0" algn="ctr" defTabSz="584967" rtl="0" eaLnBrk="1" fontAlgn="ctr" latinLnBrk="0" hangingPunct="0">
                  <a:lnSpc>
                    <a:spcPct val="90000"/>
                  </a:lnSpc>
                  <a:spcBef>
                    <a:spcPts val="108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600"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Huawei Sans"/>
                </a:endParaRPr>
              </a:p>
            </p:txBody>
          </p:sp>
          <p:sp>
            <p:nvSpPr>
              <p:cNvPr id="248" name="线条">
                <a:extLst>
                  <a:ext uri="{FF2B5EF4-FFF2-40B4-BE49-F238E27FC236}">
                    <a16:creationId xmlns:a16="http://schemas.microsoft.com/office/drawing/2014/main" id="{73B67D6D-462A-44A3-8B65-E466EBB7D68F}"/>
                  </a:ext>
                </a:extLst>
              </p:cNvPr>
              <p:cNvSpPr/>
              <p:nvPr/>
            </p:nvSpPr>
            <p:spPr>
              <a:xfrm>
                <a:off x="217069" y="1112937"/>
                <a:ext cx="638987" cy="1"/>
              </a:xfrm>
              <a:prstGeom prst="line">
                <a:avLst/>
              </a:prstGeom>
              <a:noFill/>
              <a:ln w="952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2184" tIns="12184" rIns="12184" bIns="12184" numCol="1" anchor="ctr">
                <a:noAutofit/>
              </a:bodyPr>
              <a:lstStyle/>
              <a:p>
                <a:pPr marL="0" marR="0" lvl="0" indent="0" algn="ctr" defTabSz="584967" rtl="0" eaLnBrk="1" fontAlgn="ctr" latinLnBrk="0" hangingPunct="0">
                  <a:lnSpc>
                    <a:spcPct val="90000"/>
                  </a:lnSpc>
                  <a:spcBef>
                    <a:spcPts val="108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600"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Huawei Sans"/>
                </a:endParaRPr>
              </a:p>
            </p:txBody>
          </p:sp>
          <p:sp>
            <p:nvSpPr>
              <p:cNvPr id="249" name="线条">
                <a:extLst>
                  <a:ext uri="{FF2B5EF4-FFF2-40B4-BE49-F238E27FC236}">
                    <a16:creationId xmlns:a16="http://schemas.microsoft.com/office/drawing/2014/main" id="{E1F6A7D4-FDC8-467F-8694-9FCC6114C306}"/>
                  </a:ext>
                </a:extLst>
              </p:cNvPr>
              <p:cNvSpPr/>
              <p:nvPr/>
            </p:nvSpPr>
            <p:spPr>
              <a:xfrm>
                <a:off x="424696" y="355840"/>
                <a:ext cx="212216" cy="7542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28" y="0"/>
                    </a:lnTo>
                    <a:lnTo>
                      <a:pt x="21600" y="0"/>
                    </a:lnTo>
                  </a:path>
                </a:pathLst>
              </a:custGeom>
              <a:noFill/>
              <a:ln w="952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2184" tIns="12184" rIns="12184" bIns="12184" numCol="1" anchor="ctr">
                <a:noAutofit/>
              </a:bodyPr>
              <a:lstStyle/>
              <a:p>
                <a:pPr marL="0" marR="0" lvl="0" indent="0" algn="ctr" defTabSz="584967" rtl="0" eaLnBrk="1" fontAlgn="ctr" latinLnBrk="0" hangingPunct="0">
                  <a:lnSpc>
                    <a:spcPct val="90000"/>
                  </a:lnSpc>
                  <a:spcBef>
                    <a:spcPts val="108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600"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Huawei Sans"/>
                </a:endParaRPr>
              </a:p>
            </p:txBody>
          </p:sp>
          <p:sp>
            <p:nvSpPr>
              <p:cNvPr id="250" name="线条">
                <a:extLst>
                  <a:ext uri="{FF2B5EF4-FFF2-40B4-BE49-F238E27FC236}">
                    <a16:creationId xmlns:a16="http://schemas.microsoft.com/office/drawing/2014/main" id="{B86AC7C4-897F-4CE5-A020-E25D9A5E5F0D}"/>
                  </a:ext>
                </a:extLst>
              </p:cNvPr>
              <p:cNvSpPr/>
              <p:nvPr/>
            </p:nvSpPr>
            <p:spPr>
              <a:xfrm>
                <a:off x="638537" y="0"/>
                <a:ext cx="212660" cy="1128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" y="21526"/>
                    </a:moveTo>
                    <a:lnTo>
                      <a:pt x="0" y="2528"/>
                    </a:lnTo>
                    <a:lnTo>
                      <a:pt x="10680" y="0"/>
                    </a:lnTo>
                    <a:lnTo>
                      <a:pt x="21600" y="2528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rgbClr val="C7000B"/>
                </a:solidFill>
                <a:prstDash val="solid"/>
                <a:miter lim="400000"/>
              </a:ln>
              <a:effectLst/>
            </p:spPr>
            <p:txBody>
              <a:bodyPr wrap="square" lIns="12184" tIns="12184" rIns="12184" bIns="12184" numCol="1" anchor="ctr">
                <a:noAutofit/>
              </a:bodyPr>
              <a:lstStyle/>
              <a:p>
                <a:pPr marL="0" marR="0" lvl="0" indent="0" algn="ctr" defTabSz="584967" rtl="0" eaLnBrk="1" fontAlgn="ctr" latinLnBrk="0" hangingPunct="0">
                  <a:lnSpc>
                    <a:spcPct val="90000"/>
                  </a:lnSpc>
                  <a:spcBef>
                    <a:spcPts val="108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600"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Huawei Sans"/>
                </a:endParaRPr>
              </a:p>
            </p:txBody>
          </p:sp>
        </p:grpSp>
      </p:grp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BBD62184-9A4D-4D8F-AAA1-52AE6E6175C2}"/>
              </a:ext>
            </a:extLst>
          </p:cNvPr>
          <p:cNvGrpSpPr/>
          <p:nvPr/>
        </p:nvGrpSpPr>
        <p:grpSpPr>
          <a:xfrm>
            <a:off x="290345" y="4492253"/>
            <a:ext cx="3544915" cy="1686039"/>
            <a:chOff x="673282" y="4434319"/>
            <a:chExt cx="3010894" cy="1387587"/>
          </a:xfrm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F4329CD1-294D-45E3-B073-D64097B52D8C}"/>
                </a:ext>
              </a:extLst>
            </p:cNvPr>
            <p:cNvGrpSpPr/>
            <p:nvPr/>
          </p:nvGrpSpPr>
          <p:grpSpPr>
            <a:xfrm>
              <a:off x="1432983" y="4578535"/>
              <a:ext cx="1227015" cy="1243371"/>
              <a:chOff x="1432983" y="4578535"/>
              <a:chExt cx="1227015" cy="1243371"/>
            </a:xfrm>
          </p:grpSpPr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D19B6115-B911-4035-A689-689272E2432A}"/>
                  </a:ext>
                </a:extLst>
              </p:cNvPr>
              <p:cNvSpPr txBox="1"/>
              <p:nvPr/>
            </p:nvSpPr>
            <p:spPr>
              <a:xfrm>
                <a:off x="1777520" y="5084236"/>
                <a:ext cx="509138" cy="25319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Pain points of traditional movable property</a:t>
                </a:r>
                <a:endParaRPr kumimoji="0" lang="en-US" altLang="zh-CN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  <a:p>
                <a:pPr marL="0" marR="0" lvl="0" indent="0" algn="ctr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pledge</a:t>
                </a:r>
              </a:p>
            </p:txBody>
          </p:sp>
          <p:grpSp>
            <p:nvGrpSpPr>
              <p:cNvPr id="269" name="图形 455">
                <a:extLst>
                  <a:ext uri="{FF2B5EF4-FFF2-40B4-BE49-F238E27FC236}">
                    <a16:creationId xmlns:a16="http://schemas.microsoft.com/office/drawing/2014/main" id="{C1C28BF8-1CFB-463A-BD71-256CCD283CE0}"/>
                  </a:ext>
                </a:extLst>
              </p:cNvPr>
              <p:cNvGrpSpPr/>
              <p:nvPr/>
            </p:nvGrpSpPr>
            <p:grpSpPr>
              <a:xfrm rot="1800000">
                <a:off x="1432983" y="4578535"/>
                <a:ext cx="1227015" cy="1243371"/>
                <a:chOff x="1451942" y="5000627"/>
                <a:chExt cx="1076731" cy="1091086"/>
              </a:xfrm>
              <a:solidFill>
                <a:srgbClr val="FFFFFF"/>
              </a:solidFill>
              <a:effectLst/>
            </p:grpSpPr>
            <p:sp>
              <p:nvSpPr>
                <p:cNvPr id="273" name="任意多边形: 形状 272">
                  <a:extLst>
                    <a:ext uri="{FF2B5EF4-FFF2-40B4-BE49-F238E27FC236}">
                      <a16:creationId xmlns:a16="http://schemas.microsoft.com/office/drawing/2014/main" id="{1783B7D4-2F9C-4260-ADEA-FE4B060A35ED}"/>
                    </a:ext>
                  </a:extLst>
                </p:cNvPr>
                <p:cNvSpPr/>
                <p:nvPr/>
              </p:nvSpPr>
              <p:spPr>
                <a:xfrm>
                  <a:off x="1832682" y="5000627"/>
                  <a:ext cx="695991" cy="621506"/>
                </a:xfrm>
                <a:custGeom>
                  <a:avLst/>
                  <a:gdLst>
                    <a:gd name="connsiteX0" fmla="*/ 0 w 695991"/>
                    <a:gd name="connsiteY0" fmla="*/ 407480 h 621506"/>
                    <a:gd name="connsiteX1" fmla="*/ 150400 w 695991"/>
                    <a:gd name="connsiteY1" fmla="*/ 341186 h 621506"/>
                    <a:gd name="connsiteX2" fmla="*/ 252222 w 695991"/>
                    <a:gd name="connsiteY2" fmla="*/ 368522 h 621506"/>
                    <a:gd name="connsiteX3" fmla="*/ 252317 w 695991"/>
                    <a:gd name="connsiteY3" fmla="*/ 368427 h 621506"/>
                    <a:gd name="connsiteX4" fmla="*/ 690658 w 695991"/>
                    <a:gd name="connsiteY4" fmla="*/ 621506 h 621506"/>
                    <a:gd name="connsiteX5" fmla="*/ 695992 w 695991"/>
                    <a:gd name="connsiteY5" fmla="*/ 545687 h 621506"/>
                    <a:gd name="connsiteX6" fmla="*/ 150400 w 695991"/>
                    <a:gd name="connsiteY6" fmla="*/ 0 h 621506"/>
                    <a:gd name="connsiteX7" fmla="*/ 0 w 695991"/>
                    <a:gd name="connsiteY7" fmla="*/ 21146 h 621506"/>
                    <a:gd name="connsiteX8" fmla="*/ 0 w 695991"/>
                    <a:gd name="connsiteY8" fmla="*/ 407480 h 62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95991" h="621506">
                      <a:moveTo>
                        <a:pt x="0" y="407480"/>
                      </a:moveTo>
                      <a:cubicBezTo>
                        <a:pt x="37338" y="366808"/>
                        <a:pt x="90773" y="341186"/>
                        <a:pt x="150400" y="341186"/>
                      </a:cubicBezTo>
                      <a:cubicBezTo>
                        <a:pt x="187547" y="341186"/>
                        <a:pt x="222218" y="351187"/>
                        <a:pt x="252222" y="368522"/>
                      </a:cubicBezTo>
                      <a:lnTo>
                        <a:pt x="252317" y="368427"/>
                      </a:lnTo>
                      <a:lnTo>
                        <a:pt x="690658" y="621506"/>
                      </a:lnTo>
                      <a:cubicBezTo>
                        <a:pt x="694087" y="596741"/>
                        <a:pt x="695992" y="571405"/>
                        <a:pt x="695992" y="545687"/>
                      </a:cubicBezTo>
                      <a:cubicBezTo>
                        <a:pt x="695897" y="244221"/>
                        <a:pt x="451676" y="0"/>
                        <a:pt x="150400" y="0"/>
                      </a:cubicBezTo>
                      <a:cubicBezTo>
                        <a:pt x="98203" y="0"/>
                        <a:pt x="47720" y="7525"/>
                        <a:pt x="0" y="21146"/>
                      </a:cubicBezTo>
                      <a:lnTo>
                        <a:pt x="0" y="407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>
                      <a:lumMod val="85000"/>
                    </a:srgbClr>
                  </a:solidFill>
                  <a:prstDash val="solid"/>
                  <a:miter/>
                </a:ln>
                <a:effectLst>
                  <a:outerShdw blurRad="25400" algn="ctr" rotWithShape="0">
                    <a:prstClr val="black">
                      <a:alpha val="8000"/>
                    </a:prstClr>
                  </a:outerShdw>
                </a:effectLst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l" defTabSz="914034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799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+mn-cs"/>
                  </a:endParaRPr>
                </a:p>
              </p:txBody>
            </p:sp>
            <p:sp>
              <p:nvSpPr>
                <p:cNvPr id="274" name="任意多边形: 形状 273">
                  <a:extLst>
                    <a:ext uri="{FF2B5EF4-FFF2-40B4-BE49-F238E27FC236}">
                      <a16:creationId xmlns:a16="http://schemas.microsoft.com/office/drawing/2014/main" id="{247384F9-BA95-4278-93DB-A193F922E306}"/>
                    </a:ext>
                  </a:extLst>
                </p:cNvPr>
                <p:cNvSpPr/>
                <p:nvPr/>
              </p:nvSpPr>
              <p:spPr>
                <a:xfrm>
                  <a:off x="1451942" y="5039563"/>
                  <a:ext cx="500919" cy="898207"/>
                </a:xfrm>
                <a:custGeom>
                  <a:avLst/>
                  <a:gdLst>
                    <a:gd name="connsiteX0" fmla="*/ 166688 w 500919"/>
                    <a:gd name="connsiteY0" fmla="*/ 898208 h 898207"/>
                    <a:gd name="connsiteX1" fmla="*/ 500920 w 500919"/>
                    <a:gd name="connsiteY1" fmla="*/ 705231 h 898207"/>
                    <a:gd name="connsiteX2" fmla="*/ 341186 w 500919"/>
                    <a:gd name="connsiteY2" fmla="*/ 505873 h 898207"/>
                    <a:gd name="connsiteX3" fmla="*/ 341186 w 500919"/>
                    <a:gd name="connsiteY3" fmla="*/ 505873 h 898207"/>
                    <a:gd name="connsiteX4" fmla="*/ 341186 w 500919"/>
                    <a:gd name="connsiteY4" fmla="*/ 0 h 898207"/>
                    <a:gd name="connsiteX5" fmla="*/ 0 w 500919"/>
                    <a:gd name="connsiteY5" fmla="*/ 505873 h 898207"/>
                    <a:gd name="connsiteX6" fmla="*/ 166688 w 500919"/>
                    <a:gd name="connsiteY6" fmla="*/ 898208 h 898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0919" h="898207">
                      <a:moveTo>
                        <a:pt x="166688" y="898208"/>
                      </a:moveTo>
                      <a:lnTo>
                        <a:pt x="500920" y="705231"/>
                      </a:lnTo>
                      <a:cubicBezTo>
                        <a:pt x="409575" y="684848"/>
                        <a:pt x="341186" y="603409"/>
                        <a:pt x="341186" y="505873"/>
                      </a:cubicBezTo>
                      <a:lnTo>
                        <a:pt x="341186" y="505873"/>
                      </a:lnTo>
                      <a:lnTo>
                        <a:pt x="341186" y="0"/>
                      </a:lnTo>
                      <a:cubicBezTo>
                        <a:pt x="141161" y="80963"/>
                        <a:pt x="0" y="276797"/>
                        <a:pt x="0" y="505873"/>
                      </a:cubicBezTo>
                      <a:cubicBezTo>
                        <a:pt x="0" y="659892"/>
                        <a:pt x="64008" y="798957"/>
                        <a:pt x="166688" y="8982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>
                      <a:lumMod val="85000"/>
                    </a:srgbClr>
                  </a:solidFill>
                  <a:prstDash val="solid"/>
                  <a:miter/>
                </a:ln>
                <a:effectLst>
                  <a:outerShdw blurRad="25400" algn="ctr" rotWithShape="0">
                    <a:prstClr val="black">
                      <a:alpha val="8000"/>
                    </a:prstClr>
                  </a:outerShdw>
                </a:effectLst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l" defTabSz="914034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799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+mn-cs"/>
                  </a:endParaRPr>
                </a:p>
              </p:txBody>
            </p:sp>
            <p:sp>
              <p:nvSpPr>
                <p:cNvPr id="275" name="任意多边形: 形状 274">
                  <a:extLst>
                    <a:ext uri="{FF2B5EF4-FFF2-40B4-BE49-F238E27FC236}">
                      <a16:creationId xmlns:a16="http://schemas.microsoft.com/office/drawing/2014/main" id="{D5FFAE9C-567E-41EC-A39A-A16032B52F6B}"/>
                    </a:ext>
                  </a:extLst>
                </p:cNvPr>
                <p:cNvSpPr/>
                <p:nvPr/>
              </p:nvSpPr>
              <p:spPr>
                <a:xfrm>
                  <a:off x="1647229" y="5485161"/>
                  <a:ext cx="865155" cy="606552"/>
                </a:xfrm>
                <a:custGeom>
                  <a:avLst/>
                  <a:gdLst>
                    <a:gd name="connsiteX0" fmla="*/ 530924 w 865155"/>
                    <a:gd name="connsiteY0" fmla="*/ 0 h 606552"/>
                    <a:gd name="connsiteX1" fmla="*/ 540163 w 865155"/>
                    <a:gd name="connsiteY1" fmla="*/ 61055 h 606552"/>
                    <a:gd name="connsiteX2" fmla="*/ 442627 w 865155"/>
                    <a:gd name="connsiteY2" fmla="*/ 235077 h 606552"/>
                    <a:gd name="connsiteX3" fmla="*/ 442722 w 865155"/>
                    <a:gd name="connsiteY3" fmla="*/ 235268 h 606552"/>
                    <a:gd name="connsiteX4" fmla="*/ 434626 w 865155"/>
                    <a:gd name="connsiteY4" fmla="*/ 239935 h 606552"/>
                    <a:gd name="connsiteX5" fmla="*/ 432721 w 865155"/>
                    <a:gd name="connsiteY5" fmla="*/ 241078 h 606552"/>
                    <a:gd name="connsiteX6" fmla="*/ 0 w 865155"/>
                    <a:gd name="connsiteY6" fmla="*/ 490823 h 606552"/>
                    <a:gd name="connsiteX7" fmla="*/ 335756 w 865155"/>
                    <a:gd name="connsiteY7" fmla="*/ 606552 h 606552"/>
                    <a:gd name="connsiteX8" fmla="*/ 865156 w 865155"/>
                    <a:gd name="connsiteY8" fmla="*/ 192976 h 606552"/>
                    <a:gd name="connsiteX9" fmla="*/ 530924 w 865155"/>
                    <a:gd name="connsiteY9" fmla="*/ 0 h 60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65155" h="606552">
                      <a:moveTo>
                        <a:pt x="530924" y="0"/>
                      </a:moveTo>
                      <a:cubicBezTo>
                        <a:pt x="536924" y="19241"/>
                        <a:pt x="540163" y="39719"/>
                        <a:pt x="540163" y="61055"/>
                      </a:cubicBezTo>
                      <a:cubicBezTo>
                        <a:pt x="540163" y="134684"/>
                        <a:pt x="501015" y="199072"/>
                        <a:pt x="442627" y="235077"/>
                      </a:cubicBezTo>
                      <a:lnTo>
                        <a:pt x="442722" y="235268"/>
                      </a:lnTo>
                      <a:lnTo>
                        <a:pt x="434626" y="239935"/>
                      </a:lnTo>
                      <a:cubicBezTo>
                        <a:pt x="433959" y="240316"/>
                        <a:pt x="433387" y="240697"/>
                        <a:pt x="432721" y="241078"/>
                      </a:cubicBezTo>
                      <a:lnTo>
                        <a:pt x="0" y="490823"/>
                      </a:lnTo>
                      <a:cubicBezTo>
                        <a:pt x="92583" y="563309"/>
                        <a:pt x="209074" y="606552"/>
                        <a:pt x="335756" y="606552"/>
                      </a:cubicBezTo>
                      <a:cubicBezTo>
                        <a:pt x="591503" y="606552"/>
                        <a:pt x="806101" y="430530"/>
                        <a:pt x="865156" y="192976"/>
                      </a:cubicBezTo>
                      <a:lnTo>
                        <a:pt x="53092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175" cap="flat">
                  <a:solidFill>
                    <a:srgbClr val="FFFFFF">
                      <a:lumMod val="85000"/>
                    </a:srgbClr>
                  </a:solidFill>
                  <a:prstDash val="solid"/>
                  <a:miter/>
                </a:ln>
                <a:effectLst>
                  <a:outerShdw blurRad="25400" algn="ctr" rotWithShape="0">
                    <a:prstClr val="black">
                      <a:alpha val="8000"/>
                    </a:prstClr>
                  </a:outerShdw>
                </a:effectLst>
              </p:spPr>
              <p:txBody>
                <a:bodyPr rtlCol="0" anchor="ctr">
                  <a:noAutofit/>
                </a:bodyPr>
                <a:lstStyle/>
                <a:p>
                  <a:pPr marL="0" marR="0" lvl="0" indent="0" algn="l" defTabSz="914034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1799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/>
                    <a:cs typeface="+mn-cs"/>
                  </a:endParaRPr>
                </a:p>
              </p:txBody>
            </p:sp>
          </p:grpSp>
          <p:pic>
            <p:nvPicPr>
              <p:cNvPr id="270" name="图像" descr="图像">
                <a:extLst>
                  <a:ext uri="{FF2B5EF4-FFF2-40B4-BE49-F238E27FC236}">
                    <a16:creationId xmlns:a16="http://schemas.microsoft.com/office/drawing/2014/main" id="{6238961D-487E-46EC-9725-824049D28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1089" y="5077978"/>
                <a:ext cx="185308" cy="163285"/>
              </a:xfrm>
              <a:prstGeom prst="rect">
                <a:avLst/>
              </a:prstGeom>
            </p:spPr>
          </p:pic>
          <p:pic>
            <p:nvPicPr>
              <p:cNvPr id="271" name="图像" descr="图像">
                <a:extLst>
                  <a:ext uri="{FF2B5EF4-FFF2-40B4-BE49-F238E27FC236}">
                    <a16:creationId xmlns:a16="http://schemas.microsoft.com/office/drawing/2014/main" id="{F1FDDA1A-E1AF-4C40-B73F-C9F66FD4B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6564" y="5514254"/>
                <a:ext cx="185308" cy="185479"/>
              </a:xfrm>
              <a:prstGeom prst="rect">
                <a:avLst/>
              </a:prstGeom>
            </p:spPr>
          </p:pic>
          <p:pic>
            <p:nvPicPr>
              <p:cNvPr id="272" name="图像" descr="图像">
                <a:extLst>
                  <a:ext uri="{FF2B5EF4-FFF2-40B4-BE49-F238E27FC236}">
                    <a16:creationId xmlns:a16="http://schemas.microsoft.com/office/drawing/2014/main" id="{CE8B1884-4DF2-4485-AF79-5BF491B5C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4809" y="4811108"/>
                <a:ext cx="185308" cy="165034"/>
              </a:xfrm>
              <a:prstGeom prst="rect">
                <a:avLst/>
              </a:prstGeom>
            </p:spPr>
          </p:pic>
        </p:grpSp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77ABFA3B-114A-46CC-BD1F-E652C833810D}"/>
                </a:ext>
              </a:extLst>
            </p:cNvPr>
            <p:cNvGrpSpPr/>
            <p:nvPr/>
          </p:nvGrpSpPr>
          <p:grpSpPr>
            <a:xfrm>
              <a:off x="673282" y="4434319"/>
              <a:ext cx="1052080" cy="337578"/>
              <a:chOff x="612594" y="4330953"/>
              <a:chExt cx="1931006" cy="619597"/>
            </a:xfrm>
          </p:grpSpPr>
          <p:sp>
            <p:nvSpPr>
              <p:cNvPr id="266" name="Freeform 316">
                <a:extLst>
                  <a:ext uri="{FF2B5EF4-FFF2-40B4-BE49-F238E27FC236}">
                    <a16:creationId xmlns:a16="http://schemas.microsoft.com/office/drawing/2014/main" id="{2361D73B-9808-46F4-BC79-EC075FA767DE}"/>
                  </a:ext>
                </a:extLst>
              </p:cNvPr>
              <p:cNvSpPr/>
              <p:nvPr/>
            </p:nvSpPr>
            <p:spPr>
              <a:xfrm rot="10800000" flipH="1">
                <a:off x="612594" y="4765993"/>
                <a:ext cx="1796963" cy="18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8898" y="21600"/>
                    </a:lnTo>
                    <a:lnTo>
                      <a:pt x="21600" y="0"/>
                    </a:lnTo>
                  </a:path>
                </a:pathLst>
              </a:custGeom>
              <a:ln w="3175">
                <a:solidFill>
                  <a:srgbClr val="FFFFFF">
                    <a:lumMod val="65000"/>
                  </a:srgbClr>
                </a:solidFill>
                <a:prstDash val="dash"/>
                <a:miter/>
                <a:headEnd type="oval" w="sm" len="sm"/>
                <a:tailEnd type="oval" w="sm" len="sm"/>
              </a:ln>
            </p:spPr>
            <p:txBody>
              <a:bodyPr lIns="17200" tIns="17200" rIns="17200" bIns="17200">
                <a:noAutofit/>
              </a:bodyPr>
              <a:lstStyle/>
              <a:p>
                <a:pPr marL="0" marR="0" lvl="0" indent="0" algn="l" defTabSz="34412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800">
                    <a:solidFill>
                      <a:srgbClr val="FFFFFF"/>
                    </a:solidFill>
                    <a:latin typeface="Arial"/>
                    <a:ea typeface="Huawei Sans"/>
                    <a:cs typeface="Huawei Sans"/>
                    <a:sym typeface="Huawei Sans"/>
                  </a:defRPr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Huawei Sans"/>
                  <a:cs typeface="Huawei Sans"/>
                  <a:sym typeface="Huawei Sans"/>
                </a:endParaRPr>
              </a:p>
            </p:txBody>
          </p:sp>
          <p:sp>
            <p:nvSpPr>
              <p:cNvPr id="267" name="TextBox 8">
                <a:extLst>
                  <a:ext uri="{FF2B5EF4-FFF2-40B4-BE49-F238E27FC236}">
                    <a16:creationId xmlns:a16="http://schemas.microsoft.com/office/drawing/2014/main" id="{9B925A62-DE0B-4D90-9C25-ADFDB52FBA7B}"/>
                  </a:ext>
                </a:extLst>
              </p:cNvPr>
              <p:cNvSpPr txBox="1"/>
              <p:nvPr/>
            </p:nvSpPr>
            <p:spPr>
              <a:xfrm>
                <a:off x="648539" y="4330953"/>
                <a:ext cx="1895061" cy="515765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lIns="0" tIns="0" rIns="0" bIns="0">
                <a:noAutofit/>
              </a:bodyPr>
              <a:lstStyle>
                <a:lvl1pPr defTabSz="1445827">
                  <a:defRPr sz="6400">
                    <a:solidFill>
                      <a:schemeClr val="accent4"/>
                    </a:solidFill>
                    <a:latin typeface="Arial"/>
                    <a:ea typeface="FZLanTingHeiS-B-GB"/>
                    <a:cs typeface="FZLanTingHeiS-B-GB"/>
                    <a:sym typeface="FZLanTingHeiS-B-GB"/>
                  </a:defRPr>
                </a:lvl1pPr>
              </a:lstStyle>
              <a:p>
                <a:pPr lvl="0" defTabSz="1445249" fontAlgn="ctr">
                  <a:defRPr/>
                </a:pPr>
                <a:r>
                  <a:rPr lang="kk-KZ" sz="900" b="1" dirty="0">
                    <a:solidFill>
                      <a:srgbClr val="910000"/>
                    </a:solidFill>
                  </a:rPr>
                  <a:t>Сложность контроля:</a:t>
                </a:r>
                <a:r>
                  <a:rPr lang="kk-KZ" sz="900" dirty="0">
                    <a:solidFill>
                      <a:srgbClr val="910000"/>
                    </a:solidFill>
                  </a:rPr>
                  <a:t> </a:t>
                </a:r>
                <a:endPara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910000"/>
                  </a:solidFill>
                  <a:effectLst/>
                  <a:uLnTx/>
                  <a:uFillTx/>
                  <a:latin typeface="Arial" panose="020B0604020202020204" pitchFamily="34" charset="0"/>
                  <a:ea typeface="FZLanTingHeiS-B-GB"/>
                  <a:sym typeface="FZLanTingHeiS-B-GB"/>
                </a:endParaRPr>
              </a:p>
            </p:txBody>
          </p:sp>
        </p:grp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763F64F3-949B-40F3-9605-63CA6413BF89}"/>
                </a:ext>
              </a:extLst>
            </p:cNvPr>
            <p:cNvGrpSpPr/>
            <p:nvPr/>
          </p:nvGrpSpPr>
          <p:grpSpPr>
            <a:xfrm>
              <a:off x="673282" y="5505739"/>
              <a:ext cx="979049" cy="235495"/>
              <a:chOff x="749739" y="5505739"/>
              <a:chExt cx="979049" cy="235495"/>
            </a:xfrm>
          </p:grpSpPr>
          <p:sp>
            <p:nvSpPr>
              <p:cNvPr id="263" name="Freeform 316">
                <a:extLst>
                  <a:ext uri="{FF2B5EF4-FFF2-40B4-BE49-F238E27FC236}">
                    <a16:creationId xmlns:a16="http://schemas.microsoft.com/office/drawing/2014/main" id="{87FBC67B-715D-4C49-9291-CEFD5F07109B}"/>
                  </a:ext>
                </a:extLst>
              </p:cNvPr>
              <p:cNvSpPr/>
              <p:nvPr/>
            </p:nvSpPr>
            <p:spPr>
              <a:xfrm rot="10800000" flipH="1">
                <a:off x="769323" y="5505739"/>
                <a:ext cx="959465" cy="956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8898" y="21600"/>
                    </a:lnTo>
                    <a:lnTo>
                      <a:pt x="21600" y="0"/>
                    </a:lnTo>
                  </a:path>
                </a:pathLst>
              </a:custGeom>
              <a:ln w="3175">
                <a:solidFill>
                  <a:srgbClr val="FFFFFF">
                    <a:lumMod val="65000"/>
                  </a:srgbClr>
                </a:solidFill>
                <a:prstDash val="dash"/>
                <a:miter/>
                <a:headEnd type="oval" w="sm" len="sm"/>
                <a:tailEnd type="oval" w="sm" len="sm"/>
              </a:ln>
            </p:spPr>
            <p:txBody>
              <a:bodyPr lIns="17200" tIns="17200" rIns="17200" bIns="17200">
                <a:noAutofit/>
              </a:bodyPr>
              <a:lstStyle/>
              <a:p>
                <a:pPr marL="0" marR="0" lvl="0" indent="0" algn="l" defTabSz="34412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800">
                    <a:solidFill>
                      <a:srgbClr val="FFFFFF"/>
                    </a:solidFill>
                    <a:latin typeface="Arial"/>
                    <a:ea typeface="Huawei Sans"/>
                    <a:cs typeface="Huawei Sans"/>
                    <a:sym typeface="Huawei Sans"/>
                  </a:defRPr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Huawei Sans"/>
                  <a:cs typeface="Huawei Sans"/>
                  <a:sym typeface="Huawei Sans"/>
                </a:endParaRPr>
              </a:p>
            </p:txBody>
          </p:sp>
          <p:sp>
            <p:nvSpPr>
              <p:cNvPr id="264" name="TextBox 8">
                <a:extLst>
                  <a:ext uri="{FF2B5EF4-FFF2-40B4-BE49-F238E27FC236}">
                    <a16:creationId xmlns:a16="http://schemas.microsoft.com/office/drawing/2014/main" id="{0F2129BF-8AD3-45F4-BA76-99EEE1F6CD69}"/>
                  </a:ext>
                </a:extLst>
              </p:cNvPr>
              <p:cNvSpPr txBox="1"/>
              <p:nvPr/>
            </p:nvSpPr>
            <p:spPr>
              <a:xfrm>
                <a:off x="749739" y="5586977"/>
                <a:ext cx="893390" cy="154257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0" tIns="0" rIns="0" bIns="0">
                <a:noAutofit/>
              </a:bodyPr>
              <a:lstStyle>
                <a:lvl1pPr defTabSz="1445827">
                  <a:defRPr sz="6400">
                    <a:solidFill>
                      <a:schemeClr val="accent4"/>
                    </a:solidFill>
                    <a:latin typeface="Arial"/>
                    <a:ea typeface="FZLanTingHeiS-B-GB"/>
                    <a:cs typeface="FZLanTingHeiS-B-GB"/>
                    <a:sym typeface="FZLanTingHeiS-B-GB"/>
                  </a:defRPr>
                </a:lvl1pPr>
              </a:lstStyle>
              <a:p>
                <a:pPr lvl="0" defTabSz="1445249" fontAlgn="ctr">
                  <a:defRPr/>
                </a:pPr>
                <a:r>
                  <a:rPr lang="kk-KZ" sz="800" b="1" dirty="0">
                    <a:solidFill>
                      <a:srgbClr val="910000"/>
                    </a:solidFill>
                  </a:rPr>
                  <a:t>Медленный запуск:</a:t>
                </a:r>
                <a:endPara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91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sym typeface="FZLanTingHeiS-B-GB"/>
                </a:endParaRPr>
              </a:p>
            </p:txBody>
          </p:sp>
        </p:grp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4B3C9939-9430-446A-8100-E3A9139DA0EF}"/>
                </a:ext>
              </a:extLst>
            </p:cNvPr>
            <p:cNvGrpSpPr/>
            <p:nvPr/>
          </p:nvGrpSpPr>
          <p:grpSpPr>
            <a:xfrm>
              <a:off x="2609455" y="4762641"/>
              <a:ext cx="1074721" cy="353428"/>
              <a:chOff x="2685912" y="4762641"/>
              <a:chExt cx="1074721" cy="353428"/>
            </a:xfrm>
          </p:grpSpPr>
          <p:sp>
            <p:nvSpPr>
              <p:cNvPr id="260" name="Freeform 316">
                <a:extLst>
                  <a:ext uri="{FF2B5EF4-FFF2-40B4-BE49-F238E27FC236}">
                    <a16:creationId xmlns:a16="http://schemas.microsoft.com/office/drawing/2014/main" id="{6AF7F561-AD8C-485C-9710-3178817BF62F}"/>
                  </a:ext>
                </a:extLst>
              </p:cNvPr>
              <p:cNvSpPr/>
              <p:nvPr/>
            </p:nvSpPr>
            <p:spPr>
              <a:xfrm rot="10800000">
                <a:off x="2685912" y="5015516"/>
                <a:ext cx="949014" cy="100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8898" y="21600"/>
                    </a:lnTo>
                    <a:lnTo>
                      <a:pt x="21600" y="0"/>
                    </a:lnTo>
                  </a:path>
                </a:pathLst>
              </a:custGeom>
              <a:ln w="3175">
                <a:solidFill>
                  <a:srgbClr val="FFFFFF">
                    <a:lumMod val="65000"/>
                  </a:srgbClr>
                </a:solidFill>
                <a:prstDash val="dash"/>
                <a:miter/>
                <a:headEnd type="oval" w="sm" len="sm"/>
                <a:tailEnd type="oval" w="sm" len="sm"/>
              </a:ln>
            </p:spPr>
            <p:txBody>
              <a:bodyPr lIns="17200" tIns="17200" rIns="17200" bIns="17200">
                <a:noAutofit/>
              </a:bodyPr>
              <a:lstStyle/>
              <a:p>
                <a:pPr marL="0" marR="0" lvl="0" indent="0" algn="l" defTabSz="34412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800">
                    <a:solidFill>
                      <a:srgbClr val="FFFFFF"/>
                    </a:solidFill>
                    <a:latin typeface="Arial"/>
                    <a:ea typeface="Huawei Sans"/>
                    <a:cs typeface="Huawei Sans"/>
                    <a:sym typeface="Huawei Sans"/>
                  </a:defRPr>
                </a:pPr>
                <a:endPara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Huawei Sans"/>
                  <a:cs typeface="Huawei Sans"/>
                  <a:sym typeface="Huawei Sans"/>
                </a:endParaRPr>
              </a:p>
            </p:txBody>
          </p:sp>
          <p:sp>
            <p:nvSpPr>
              <p:cNvPr id="261" name="TextBox 8">
                <a:extLst>
                  <a:ext uri="{FF2B5EF4-FFF2-40B4-BE49-F238E27FC236}">
                    <a16:creationId xmlns:a16="http://schemas.microsoft.com/office/drawing/2014/main" id="{AEF005F7-EF3B-4EAE-B83C-0FA91634A592}"/>
                  </a:ext>
                </a:extLst>
              </p:cNvPr>
              <p:cNvSpPr txBox="1"/>
              <p:nvPr/>
            </p:nvSpPr>
            <p:spPr>
              <a:xfrm>
                <a:off x="2904969" y="4762641"/>
                <a:ext cx="855664" cy="191563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0" tIns="0" rIns="0" bIns="0">
                <a:noAutofit/>
              </a:bodyPr>
              <a:lstStyle>
                <a:lvl1pPr defTabSz="1445827">
                  <a:defRPr sz="6400">
                    <a:solidFill>
                      <a:schemeClr val="accent4"/>
                    </a:solidFill>
                    <a:latin typeface="Arial"/>
                    <a:ea typeface="FZLanTingHeiS-B-GB"/>
                    <a:cs typeface="FZLanTingHeiS-B-GB"/>
                    <a:sym typeface="FZLanTingHeiS-B-GB"/>
                  </a:defRPr>
                </a:lvl1pPr>
              </a:lstStyle>
              <a:p>
                <a:pPr lvl="0" defTabSz="1445249" fontAlgn="ctr">
                  <a:defRPr/>
                </a:pPr>
                <a:r>
                  <a:rPr lang="kk-KZ" sz="900" b="1" dirty="0">
                    <a:solidFill>
                      <a:srgbClr val="910000"/>
                    </a:solidFill>
                  </a:rPr>
                  <a:t>Высокие издержки:</a:t>
                </a:r>
                <a:endPara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910000"/>
                  </a:solidFill>
                  <a:effectLst/>
                  <a:uLnTx/>
                  <a:uFillTx/>
                  <a:latin typeface="Arial" panose="020B0604020202020204" pitchFamily="34" charset="0"/>
                  <a:ea typeface="FZLanTingHeiS-B-GB"/>
                  <a:sym typeface="FZLanTingHeiS-B-GB"/>
                </a:endParaRPr>
              </a:p>
            </p:txBody>
          </p:sp>
        </p:grpSp>
      </p:grpSp>
      <p:sp>
        <p:nvSpPr>
          <p:cNvPr id="276" name="矩形 275">
            <a:extLst>
              <a:ext uri="{FF2B5EF4-FFF2-40B4-BE49-F238E27FC236}">
                <a16:creationId xmlns:a16="http://schemas.microsoft.com/office/drawing/2014/main" id="{0365139B-1584-47C7-896C-BD11DA672734}"/>
              </a:ext>
            </a:extLst>
          </p:cNvPr>
          <p:cNvSpPr/>
          <p:nvPr/>
        </p:nvSpPr>
        <p:spPr>
          <a:xfrm>
            <a:off x="4185255" y="2334586"/>
            <a:ext cx="3914511" cy="3284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 defTabSz="914034" fontAlgn="ctr"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&lt; </a:t>
            </a:r>
            <a:r>
              <a:rPr lang="ru-RU" sz="1050" b="1" dirty="0"/>
              <a:t>PDB </a:t>
            </a:r>
            <a:r>
              <a:rPr lang="ru-RU" sz="1050" b="1" dirty="0" err="1"/>
              <a:t>Finwarehouse</a:t>
            </a:r>
            <a:r>
              <a:rPr lang="ru-RU" sz="1050" b="1" dirty="0"/>
              <a:t> делает движимое имущество надёжным, управляемым и легко реализуемым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C7000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&gt;</a:t>
            </a:r>
          </a:p>
        </p:txBody>
      </p: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6E8639F3-0C46-4F7E-9CA0-C88BFD530C49}"/>
              </a:ext>
            </a:extLst>
          </p:cNvPr>
          <p:cNvGrpSpPr/>
          <p:nvPr/>
        </p:nvGrpSpPr>
        <p:grpSpPr>
          <a:xfrm>
            <a:off x="4124879" y="3105985"/>
            <a:ext cx="4028145" cy="1449588"/>
            <a:chOff x="4103724" y="2416016"/>
            <a:chExt cx="3773789" cy="1358055"/>
          </a:xfrm>
        </p:grpSpPr>
        <p:sp>
          <p:nvSpPr>
            <p:cNvPr id="286" name="矩形: 圆角 144">
              <a:extLst>
                <a:ext uri="{FF2B5EF4-FFF2-40B4-BE49-F238E27FC236}">
                  <a16:creationId xmlns:a16="http://schemas.microsoft.com/office/drawing/2014/main" id="{264746B3-2039-4272-B237-942E5E8999CD}"/>
                </a:ext>
              </a:extLst>
            </p:cNvPr>
            <p:cNvSpPr/>
            <p:nvPr/>
          </p:nvSpPr>
          <p:spPr>
            <a:xfrm>
              <a:off x="7221688" y="2416017"/>
              <a:ext cx="576000" cy="730112"/>
            </a:xfrm>
            <a:prstGeom prst="roundRect">
              <a:avLst>
                <a:gd name="adj" fmla="val 2164"/>
              </a:avLst>
            </a:prstGeom>
            <a:solidFill>
              <a:srgbClr val="FFFFFF"/>
            </a:solidFill>
            <a:ln w="3175">
              <a:solidFill>
                <a:srgbClr val="FFFFFF">
                  <a:lumMod val="85000"/>
                </a:srgbClr>
              </a:solidFill>
              <a:miter/>
            </a:ln>
            <a:effectLst>
              <a:outerShdw blurRad="38100" dist="25400" dir="5400000" sx="98000" sy="98000" algn="t" rotWithShape="0">
                <a:prstClr val="black">
                  <a:alpha val="20000"/>
                </a:prstClr>
              </a:outerShdw>
            </a:effectLst>
          </p:spPr>
          <p:txBody>
            <a:bodyPr lIns="72244" tIns="72244" rIns="72244" bIns="72244" anchor="b">
              <a:noAutofit/>
            </a:bodyPr>
            <a:lstStyle/>
            <a:p>
              <a:pPr marL="0" marR="0" lvl="0" indent="0" algn="ctr" defTabSz="353283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597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Huawei Sans"/>
                <a:sym typeface="Arial"/>
              </a:endParaRPr>
            </a:p>
          </p:txBody>
        </p:sp>
        <p:sp>
          <p:nvSpPr>
            <p:cNvPr id="288" name="文本框 99">
              <a:extLst>
                <a:ext uri="{FF2B5EF4-FFF2-40B4-BE49-F238E27FC236}">
                  <a16:creationId xmlns:a16="http://schemas.microsoft.com/office/drawing/2014/main" id="{D9045948-0733-4488-8136-7191A6DAB170}"/>
                </a:ext>
              </a:extLst>
            </p:cNvPr>
            <p:cNvSpPr txBox="1"/>
            <p:nvPr/>
          </p:nvSpPr>
          <p:spPr>
            <a:xfrm>
              <a:off x="5741632" y="3258997"/>
              <a:ext cx="619877" cy="20548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17200" tIns="17200" rIns="17200" bIns="17200">
              <a:noAutofit/>
            </a:bodyPr>
            <a:lstStyle/>
            <a:p>
              <a:pPr marL="0" marR="0" lvl="0" indent="0" algn="ctr" defTabSz="258091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latin typeface="Arial"/>
                  <a:ea typeface="Huawei Sans"/>
                  <a:cs typeface="Huawei Sans"/>
                  <a:sym typeface="Huawei Sans"/>
                </a:defRPr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Huawei Sans"/>
                  <a:sym typeface="Huawei Sans"/>
                </a:rPr>
                <a:t>Real-time, comprehensive, and</a:t>
              </a:r>
              <a:endParaRPr kumimoji="0" 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uawei Sans"/>
                <a:cs typeface="方正兰亭黑简体"/>
                <a:sym typeface="方正兰亭黑简体"/>
              </a:endParaRPr>
            </a:p>
            <a:p>
              <a:pPr marL="0" marR="0" lvl="0" indent="0" algn="ctr" defTabSz="258091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latin typeface="Arial"/>
                  <a:ea typeface="Huawei Sans"/>
                  <a:cs typeface="Huawei Sans"/>
                  <a:sym typeface="Huawei Sans"/>
                </a:defRPr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Huawei Sans"/>
                  <a:sym typeface="Huawei Sans"/>
                </a:rPr>
                <a:t>objective data</a:t>
              </a:r>
              <a:endParaRPr kumimoji="0" 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uawei Sans"/>
                <a:cs typeface="方正兰亭黑简体"/>
                <a:sym typeface="方正兰亭黑简体"/>
              </a:endParaRPr>
            </a:p>
          </p:txBody>
        </p:sp>
        <p:sp>
          <p:nvSpPr>
            <p:cNvPr id="291" name="矩形 532">
              <a:extLst>
                <a:ext uri="{FF2B5EF4-FFF2-40B4-BE49-F238E27FC236}">
                  <a16:creationId xmlns:a16="http://schemas.microsoft.com/office/drawing/2014/main" id="{0D427D06-EBA9-4EF9-B45A-443618E3B81B}"/>
                </a:ext>
              </a:extLst>
            </p:cNvPr>
            <p:cNvSpPr txBox="1"/>
            <p:nvPr/>
          </p:nvSpPr>
          <p:spPr>
            <a:xfrm rot="16200000">
              <a:off x="7391400" y="2719205"/>
              <a:ext cx="659004" cy="11901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17200" tIns="17200" rIns="17200" bIns="17200" anchor="ctr">
              <a:noAutofit/>
            </a:bodyPr>
            <a:lstStyle/>
            <a:p>
              <a:pPr marL="0" marR="0" lvl="0" indent="0" algn="ctr" defTabSz="258091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latin typeface="Arial"/>
                  <a:ea typeface="Huawei Sans"/>
                  <a:cs typeface="Huawei Sans"/>
                  <a:sym typeface="Huawei Sans"/>
                </a:defRPr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Huawei Sans"/>
                  <a:sym typeface="Huawei Sans"/>
                </a:rPr>
                <a:t>Electronic warehouse receipts</a:t>
              </a:r>
              <a:endParaRPr kumimoji="0" 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uawei Sans"/>
                <a:cs typeface="方正兰亭黑简体"/>
                <a:sym typeface="方正兰亭黑简体"/>
              </a:endParaRPr>
            </a:p>
          </p:txBody>
        </p:sp>
        <p:sp>
          <p:nvSpPr>
            <p:cNvPr id="292" name="直接连接符 539">
              <a:extLst>
                <a:ext uri="{FF2B5EF4-FFF2-40B4-BE49-F238E27FC236}">
                  <a16:creationId xmlns:a16="http://schemas.microsoft.com/office/drawing/2014/main" id="{41D62EA3-AC2B-4617-84C1-B886217E3296}"/>
                </a:ext>
              </a:extLst>
            </p:cNvPr>
            <p:cNvSpPr/>
            <p:nvPr/>
          </p:nvSpPr>
          <p:spPr>
            <a:xfrm>
              <a:off x="6792913" y="3390296"/>
              <a:ext cx="713978" cy="0"/>
            </a:xfrm>
            <a:prstGeom prst="line">
              <a:avLst/>
            </a:prstGeom>
            <a:ln w="6350">
              <a:solidFill>
                <a:srgbClr val="FFFFFF">
                  <a:lumMod val="65000"/>
                </a:srgbClr>
              </a:solidFill>
              <a:prstDash val="dash"/>
              <a:miter/>
            </a:ln>
          </p:spPr>
          <p:txBody>
            <a:bodyPr lIns="17200" tIns="17200" rIns="17200" bIns="17200">
              <a:noAutofit/>
            </a:bodyPr>
            <a:lstStyle/>
            <a:p>
              <a:pPr marL="0" marR="0" lvl="0" indent="0" algn="l" defTabSz="91403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293" name="文本框 104">
              <a:extLst>
                <a:ext uri="{FF2B5EF4-FFF2-40B4-BE49-F238E27FC236}">
                  <a16:creationId xmlns:a16="http://schemas.microsoft.com/office/drawing/2014/main" id="{C9018800-7ADD-4902-A57E-B5ECAB0217B3}"/>
                </a:ext>
              </a:extLst>
            </p:cNvPr>
            <p:cNvSpPr txBox="1"/>
            <p:nvPr/>
          </p:nvSpPr>
          <p:spPr>
            <a:xfrm>
              <a:off x="6871104" y="3234627"/>
              <a:ext cx="512410" cy="12668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0" tIns="0" rIns="0" bIns="0" anchor="ctr">
              <a:noAutofit/>
            </a:bodyPr>
            <a:lstStyle>
              <a:defPPr>
                <a:defRPr lang="zh-CN"/>
              </a:defPPr>
              <a:lvl1pPr algn="ctr">
                <a:defRPr sz="700" b="1">
                  <a:solidFill>
                    <a:srgbClr val="C00000"/>
                  </a:solidFill>
                  <a:latin typeface="Arial"/>
                  <a:ea typeface="Huawei Sans"/>
                  <a:cs typeface="Huawei Sans"/>
                </a:defRPr>
              </a:lvl1pPr>
            </a:lstStyle>
            <a:p>
              <a:pPr marL="0" marR="0" lvl="0" indent="0" algn="ctr" defTabSz="91403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cs typeface="Huawei Sans"/>
                </a:rPr>
                <a:t>Прозрачное владение имуществом</a:t>
              </a:r>
              <a:endParaRPr kumimoji="0" 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Huawei Sans"/>
                <a:sym typeface="方正兰亭黑简体"/>
              </a:endParaRPr>
            </a:p>
          </p:txBody>
        </p:sp>
        <p:sp>
          <p:nvSpPr>
            <p:cNvPr id="294" name="文本框 105">
              <a:extLst>
                <a:ext uri="{FF2B5EF4-FFF2-40B4-BE49-F238E27FC236}">
                  <a16:creationId xmlns:a16="http://schemas.microsoft.com/office/drawing/2014/main" id="{0D5B55F8-F4ED-4557-8669-FA64FBE8A7B6}"/>
                </a:ext>
              </a:extLst>
            </p:cNvPr>
            <p:cNvSpPr txBox="1"/>
            <p:nvPr/>
          </p:nvSpPr>
          <p:spPr>
            <a:xfrm>
              <a:off x="7459867" y="3246692"/>
              <a:ext cx="417646" cy="12668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0" tIns="0" rIns="0" bIns="0" anchor="ctr">
              <a:noAutofit/>
            </a:bodyPr>
            <a:lstStyle>
              <a:defPPr>
                <a:defRPr lang="zh-CN"/>
              </a:defPPr>
              <a:lvl1pPr algn="ctr">
                <a:defRPr sz="700" b="1">
                  <a:solidFill>
                    <a:srgbClr val="C00000"/>
                  </a:solidFill>
                  <a:latin typeface="Arial"/>
                  <a:ea typeface="Huawei Sans"/>
                  <a:cs typeface="Huawei Sans"/>
                </a:defRPr>
              </a:lvl1pPr>
            </a:lstStyle>
            <a:p>
              <a:pPr lvl="0" defTabSz="914034" fontAlgn="ctr">
                <a:defRPr/>
              </a:pPr>
              <a:r>
                <a:rPr lang="kk-KZ" sz="500" dirty="0"/>
                <a:t>Лёгкая утилизация</a:t>
              </a:r>
              <a:endParaRPr kumimoji="0" lang="en-US" sz="5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Huawei Sans"/>
                <a:sym typeface="方正兰亭黑简体"/>
              </a:endParaRPr>
            </a:p>
          </p:txBody>
        </p:sp>
        <p:grpSp>
          <p:nvGrpSpPr>
            <p:cNvPr id="296" name="组合 586">
              <a:extLst>
                <a:ext uri="{FF2B5EF4-FFF2-40B4-BE49-F238E27FC236}">
                  <a16:creationId xmlns:a16="http://schemas.microsoft.com/office/drawing/2014/main" id="{3B64538B-51E7-43A1-A107-6F9A9DEF17EA}"/>
                </a:ext>
              </a:extLst>
            </p:cNvPr>
            <p:cNvGrpSpPr/>
            <p:nvPr/>
          </p:nvGrpSpPr>
          <p:grpSpPr>
            <a:xfrm>
              <a:off x="6340819" y="3366778"/>
              <a:ext cx="56077" cy="55016"/>
              <a:chOff x="0" y="0"/>
              <a:chExt cx="1136794" cy="894585"/>
            </a:xfrm>
          </p:grpSpPr>
          <p:sp>
            <p:nvSpPr>
              <p:cNvPr id="389" name="形状">
                <a:extLst>
                  <a:ext uri="{FF2B5EF4-FFF2-40B4-BE49-F238E27FC236}">
                    <a16:creationId xmlns:a16="http://schemas.microsoft.com/office/drawing/2014/main" id="{A68C1CC1-68B5-4011-8E1C-64A7BA86DBE6}"/>
                  </a:ext>
                </a:extLst>
              </p:cNvPr>
              <p:cNvSpPr/>
              <p:nvPr/>
            </p:nvSpPr>
            <p:spPr>
              <a:xfrm>
                <a:off x="-1" y="0"/>
                <a:ext cx="651974" cy="894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454" y="10789"/>
                    </a:lnTo>
                    <a:lnTo>
                      <a:pt x="0" y="21600"/>
                    </a:lnTo>
                    <a:lnTo>
                      <a:pt x="9146" y="21600"/>
                    </a:lnTo>
                    <a:lnTo>
                      <a:pt x="21600" y="10789"/>
                    </a:lnTo>
                    <a:lnTo>
                      <a:pt x="91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0B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0" marR="0" lvl="0" indent="0" algn="ctr" defTabSz="170081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1">
                    <a:latin typeface="Arial"/>
                    <a:ea typeface="Huawei Sans"/>
                    <a:cs typeface="Huawei Sans"/>
                    <a:sym typeface="Huawei Sans"/>
                  </a:defRPr>
                </a:pPr>
                <a:endParaRPr kumimoji="0" lang="en-US" sz="1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Huawei Sans"/>
                  <a:cs typeface="Huawei Sans"/>
                  <a:sym typeface="Huawei Sans"/>
                </a:endParaRPr>
              </a:p>
            </p:txBody>
          </p:sp>
          <p:sp>
            <p:nvSpPr>
              <p:cNvPr id="390" name="形状">
                <a:extLst>
                  <a:ext uri="{FF2B5EF4-FFF2-40B4-BE49-F238E27FC236}">
                    <a16:creationId xmlns:a16="http://schemas.microsoft.com/office/drawing/2014/main" id="{96CFF363-ECEB-4D9C-AA0D-64C39C5A9A91}"/>
                  </a:ext>
                </a:extLst>
              </p:cNvPr>
              <p:cNvSpPr/>
              <p:nvPr/>
            </p:nvSpPr>
            <p:spPr>
              <a:xfrm>
                <a:off x="484822" y="0"/>
                <a:ext cx="651973" cy="894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454" y="10789"/>
                    </a:lnTo>
                    <a:lnTo>
                      <a:pt x="0" y="21600"/>
                    </a:lnTo>
                    <a:lnTo>
                      <a:pt x="9146" y="21600"/>
                    </a:lnTo>
                    <a:lnTo>
                      <a:pt x="21600" y="10789"/>
                    </a:lnTo>
                    <a:lnTo>
                      <a:pt x="91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0B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0" marR="0" lvl="0" indent="0" algn="ctr" defTabSz="170081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1">
                    <a:latin typeface="Arial"/>
                    <a:ea typeface="Huawei Sans"/>
                    <a:cs typeface="Huawei Sans"/>
                    <a:sym typeface="Huawei Sans"/>
                  </a:defRPr>
                </a:pPr>
                <a:endParaRPr kumimoji="0" lang="en-US" sz="100" b="1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Huawei Sans"/>
                  <a:cs typeface="Huawei Sans"/>
                  <a:sym typeface="Huawei Sans"/>
                </a:endParaRPr>
              </a:p>
            </p:txBody>
          </p:sp>
        </p:grpSp>
        <p:sp>
          <p:nvSpPr>
            <p:cNvPr id="297" name="文本框 590">
              <a:extLst>
                <a:ext uri="{FF2B5EF4-FFF2-40B4-BE49-F238E27FC236}">
                  <a16:creationId xmlns:a16="http://schemas.microsoft.com/office/drawing/2014/main" id="{99EE82D4-4DF4-4A09-B554-A892FF0A6BE6}"/>
                </a:ext>
              </a:extLst>
            </p:cNvPr>
            <p:cNvSpPr txBox="1"/>
            <p:nvPr/>
          </p:nvSpPr>
          <p:spPr>
            <a:xfrm>
              <a:off x="5802056" y="3099889"/>
              <a:ext cx="512410" cy="12668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0" tIns="0" rIns="0" bIns="0" anchor="ctr">
              <a:noAutofit/>
            </a:bodyPr>
            <a:lstStyle>
              <a:defPPr>
                <a:defRPr lang="zh-CN"/>
              </a:defPPr>
              <a:lvl1pPr algn="ctr">
                <a:defRPr sz="700" b="1">
                  <a:solidFill>
                    <a:srgbClr val="C00000"/>
                  </a:solidFill>
                  <a:latin typeface="Arial"/>
                  <a:ea typeface="Huawei Sans"/>
                  <a:cs typeface="Huawei Sans"/>
                </a:defRPr>
              </a:lvl1pPr>
            </a:lstStyle>
            <a:p>
              <a:pPr lvl="0" defTabSz="914034" fontAlgn="ctr">
                <a:defRPr/>
              </a:pPr>
              <a:r>
                <a:rPr lang="kk-KZ" sz="600" dirty="0"/>
                <a:t>Простой надзор</a:t>
              </a:r>
              <a:endParaRPr kumimoji="0" 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Huawei Sans"/>
                <a:sym typeface="方正兰亭黑简体"/>
              </a:endParaRPr>
            </a:p>
          </p:txBody>
        </p:sp>
        <p:sp>
          <p:nvSpPr>
            <p:cNvPr id="298" name="文本框 138">
              <a:extLst>
                <a:ext uri="{FF2B5EF4-FFF2-40B4-BE49-F238E27FC236}">
                  <a16:creationId xmlns:a16="http://schemas.microsoft.com/office/drawing/2014/main" id="{394E74D2-65D5-4CC6-B7C4-41A3DDCBB20D}"/>
                </a:ext>
              </a:extLst>
            </p:cNvPr>
            <p:cNvSpPr txBox="1"/>
            <p:nvPr/>
          </p:nvSpPr>
          <p:spPr>
            <a:xfrm>
              <a:off x="7283785" y="2993149"/>
              <a:ext cx="356218" cy="720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257732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Arial"/>
                  <a:ea typeface="Huawei Sans"/>
                  <a:cs typeface="Huawei Sans"/>
                  <a:sym typeface="Huawei Sans"/>
                </a:defRPr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Huawei Sans"/>
                  <a:sym typeface="Huawei Sans"/>
                </a:rPr>
                <a:t>Transaction/Disposal</a:t>
              </a: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uawei Sans"/>
                <a:cs typeface="方正兰亭黑简体"/>
                <a:sym typeface="方正兰亭黑简体"/>
              </a:endParaRPr>
            </a:p>
          </p:txBody>
        </p:sp>
        <p:sp>
          <p:nvSpPr>
            <p:cNvPr id="299" name="文本框 136">
              <a:extLst>
                <a:ext uri="{FF2B5EF4-FFF2-40B4-BE49-F238E27FC236}">
                  <a16:creationId xmlns:a16="http://schemas.microsoft.com/office/drawing/2014/main" id="{4BECB561-E909-4C5C-9F79-9077655DA599}"/>
                </a:ext>
              </a:extLst>
            </p:cNvPr>
            <p:cNvSpPr txBox="1"/>
            <p:nvPr/>
          </p:nvSpPr>
          <p:spPr>
            <a:xfrm>
              <a:off x="7267018" y="2595292"/>
              <a:ext cx="389752" cy="720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257732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Arial"/>
                  <a:ea typeface="Huawei Sans"/>
                  <a:cs typeface="Huawei Sans"/>
                  <a:sym typeface="Huawei Sans"/>
                </a:defRPr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Huawei Sans"/>
                  <a:sym typeface="Huawei Sans"/>
                </a:rPr>
                <a:t>Property valuation</a:t>
              </a: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uawei Sans"/>
                <a:cs typeface="方正兰亭黑简体"/>
                <a:sym typeface="方正兰亭黑简体"/>
              </a:endParaRPr>
            </a:p>
          </p:txBody>
        </p:sp>
        <p:sp>
          <p:nvSpPr>
            <p:cNvPr id="300" name="肘形连接符 8">
              <a:extLst>
                <a:ext uri="{FF2B5EF4-FFF2-40B4-BE49-F238E27FC236}">
                  <a16:creationId xmlns:a16="http://schemas.microsoft.com/office/drawing/2014/main" id="{587CA2EB-7311-476E-8561-12647BD90B8D}"/>
                </a:ext>
              </a:extLst>
            </p:cNvPr>
            <p:cNvSpPr/>
            <p:nvPr/>
          </p:nvSpPr>
          <p:spPr>
            <a:xfrm rot="10800000" flipH="1">
              <a:off x="6396428" y="3286967"/>
              <a:ext cx="303098" cy="104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6350">
              <a:solidFill>
                <a:srgbClr val="FFFFFF">
                  <a:lumMod val="65000"/>
                </a:srgbClr>
              </a:solidFill>
              <a:miter/>
              <a:tailEnd type="triangle" w="sm" len="sm"/>
            </a:ln>
          </p:spPr>
          <p:txBody>
            <a:bodyPr lIns="17200" tIns="17200" rIns="17200" bIns="17200" anchor="ctr">
              <a:noAutofit/>
            </a:bodyPr>
            <a:lstStyle/>
            <a:p>
              <a:pPr marL="0" marR="0" lvl="0" indent="0" algn="l" defTabSz="91403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301" name="肘形连接符 163">
              <a:extLst>
                <a:ext uri="{FF2B5EF4-FFF2-40B4-BE49-F238E27FC236}">
                  <a16:creationId xmlns:a16="http://schemas.microsoft.com/office/drawing/2014/main" id="{E50EE36D-A51A-427A-9417-FB325BC4D529}"/>
                </a:ext>
              </a:extLst>
            </p:cNvPr>
            <p:cNvSpPr/>
            <p:nvPr/>
          </p:nvSpPr>
          <p:spPr>
            <a:xfrm flipV="1">
              <a:off x="6791169" y="3286967"/>
              <a:ext cx="0" cy="162936"/>
            </a:xfrm>
            <a:prstGeom prst="line">
              <a:avLst/>
            </a:prstGeom>
            <a:ln w="6350">
              <a:solidFill>
                <a:srgbClr val="FFFFFF">
                  <a:lumMod val="65000"/>
                </a:srgbClr>
              </a:solidFill>
              <a:prstDash val="dash"/>
              <a:miter/>
              <a:tailEnd type="triangle" w="sm" len="sm"/>
            </a:ln>
          </p:spPr>
          <p:txBody>
            <a:bodyPr lIns="17200" tIns="17200" rIns="17200" bIns="17200">
              <a:noAutofit/>
            </a:bodyPr>
            <a:lstStyle/>
            <a:p>
              <a:pPr marL="0" marR="0" lvl="0" indent="0" algn="l" defTabSz="91403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29AC8978-4A14-4E53-B6AE-0FA11B6C1E96}"/>
                </a:ext>
              </a:extLst>
            </p:cNvPr>
            <p:cNvGrpSpPr/>
            <p:nvPr/>
          </p:nvGrpSpPr>
          <p:grpSpPr>
            <a:xfrm>
              <a:off x="5037509" y="2416016"/>
              <a:ext cx="1280983" cy="573858"/>
              <a:chOff x="5006708" y="2416016"/>
              <a:chExt cx="1280983" cy="573858"/>
            </a:xfrm>
          </p:grpSpPr>
          <p:sp>
            <p:nvSpPr>
              <p:cNvPr id="372" name="矩形: 圆角 100">
                <a:extLst>
                  <a:ext uri="{FF2B5EF4-FFF2-40B4-BE49-F238E27FC236}">
                    <a16:creationId xmlns:a16="http://schemas.microsoft.com/office/drawing/2014/main" id="{52490F09-D231-417F-B5C6-7E12FC58C429}"/>
                  </a:ext>
                </a:extLst>
              </p:cNvPr>
              <p:cNvSpPr/>
              <p:nvPr/>
            </p:nvSpPr>
            <p:spPr>
              <a:xfrm>
                <a:off x="5006708" y="2416016"/>
                <a:ext cx="1280983" cy="573858"/>
              </a:xfrm>
              <a:prstGeom prst="roundRect">
                <a:avLst>
                  <a:gd name="adj" fmla="val 2371"/>
                </a:avLst>
              </a:prstGeom>
              <a:solidFill>
                <a:srgbClr val="FFFFFF"/>
              </a:solidFill>
              <a:ln w="3175">
                <a:solidFill>
                  <a:srgbClr val="FFFFFF">
                    <a:lumMod val="85000"/>
                  </a:srgbClr>
                </a:solidFill>
                <a:miter/>
              </a:ln>
              <a:effectLst>
                <a:outerShdw blurRad="38100" dist="25400" dir="5400000" sx="98000" sy="98000" algn="t" rotWithShape="0">
                  <a:prstClr val="black">
                    <a:alpha val="20000"/>
                  </a:prstClr>
                </a:outerShdw>
              </a:effectLst>
            </p:spPr>
            <p:txBody>
              <a:bodyPr lIns="72244" tIns="72244" rIns="72244" bIns="72244" anchor="b">
                <a:noAutofit/>
              </a:bodyPr>
              <a:lstStyle/>
              <a:p>
                <a:pPr marL="0" marR="0" lvl="0" indent="0" algn="ctr" defTabSz="353283" rtl="0" eaLnBrk="1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97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Arial"/>
                </a:endParaRPr>
              </a:p>
            </p:txBody>
          </p:sp>
          <p:grpSp>
            <p:nvGrpSpPr>
              <p:cNvPr id="373" name="组合 372">
                <a:extLst>
                  <a:ext uri="{FF2B5EF4-FFF2-40B4-BE49-F238E27FC236}">
                    <a16:creationId xmlns:a16="http://schemas.microsoft.com/office/drawing/2014/main" id="{A2F699E3-243E-4324-874E-0FC6475906A8}"/>
                  </a:ext>
                </a:extLst>
              </p:cNvPr>
              <p:cNvGrpSpPr/>
              <p:nvPr/>
            </p:nvGrpSpPr>
            <p:grpSpPr>
              <a:xfrm>
                <a:off x="5040779" y="2539468"/>
                <a:ext cx="1174673" cy="300418"/>
                <a:chOff x="5040321" y="2528205"/>
                <a:chExt cx="1174673" cy="300418"/>
              </a:xfrm>
            </p:grpSpPr>
            <p:grpSp>
              <p:nvGrpSpPr>
                <p:cNvPr id="374" name="组合 373">
                  <a:extLst>
                    <a:ext uri="{FF2B5EF4-FFF2-40B4-BE49-F238E27FC236}">
                      <a16:creationId xmlns:a16="http://schemas.microsoft.com/office/drawing/2014/main" id="{27351750-CDB3-4438-839F-5853134A3E5F}"/>
                    </a:ext>
                  </a:extLst>
                </p:cNvPr>
                <p:cNvGrpSpPr/>
                <p:nvPr/>
              </p:nvGrpSpPr>
              <p:grpSpPr>
                <a:xfrm>
                  <a:off x="5040321" y="2531159"/>
                  <a:ext cx="210006" cy="225401"/>
                  <a:chOff x="4639340" y="8563011"/>
                  <a:chExt cx="228137" cy="244862"/>
                </a:xfrm>
              </p:grpSpPr>
              <p:sp>
                <p:nvSpPr>
                  <p:cNvPr id="387" name="Rectangle 27">
                    <a:extLst>
                      <a:ext uri="{FF2B5EF4-FFF2-40B4-BE49-F238E27FC236}">
                        <a16:creationId xmlns:a16="http://schemas.microsoft.com/office/drawing/2014/main" id="{86365FFE-B7C7-4492-A376-5E872A82010E}"/>
                      </a:ext>
                    </a:extLst>
                  </p:cNvPr>
                  <p:cNvSpPr txBox="1"/>
                  <p:nvPr/>
                </p:nvSpPr>
                <p:spPr>
                  <a:xfrm>
                    <a:off x="4639340" y="8729594"/>
                    <a:ext cx="228137" cy="78279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ctr" defTabSz="344120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FFFFFF"/>
                        </a:solidFill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r>
                      <a: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EBEB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Huawei Sans"/>
                        <a:sym typeface="Huawei Sans"/>
                      </a:rPr>
                      <a:t>Weight</a:t>
                    </a: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Huawei Sans"/>
                      <a:cs typeface="方正兰亭黑简体"/>
                      <a:sym typeface="方正兰亭黑简体"/>
                    </a:endParaRPr>
                  </a:p>
                </p:txBody>
              </p:sp>
              <p:pic>
                <p:nvPicPr>
                  <p:cNvPr id="388" name="图片 387">
                    <a:extLst>
                      <a:ext uri="{FF2B5EF4-FFF2-40B4-BE49-F238E27FC236}">
                        <a16:creationId xmlns:a16="http://schemas.microsoft.com/office/drawing/2014/main" id="{12CDE8D6-CB03-4A21-B531-3F5BAF198F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703354" y="8563011"/>
                    <a:ext cx="100108" cy="971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5" name="组合 374">
                  <a:extLst>
                    <a:ext uri="{FF2B5EF4-FFF2-40B4-BE49-F238E27FC236}">
                      <a16:creationId xmlns:a16="http://schemas.microsoft.com/office/drawing/2014/main" id="{D0BCC229-A751-45E0-BAD5-0EC1525043C6}"/>
                    </a:ext>
                  </a:extLst>
                </p:cNvPr>
                <p:cNvGrpSpPr/>
                <p:nvPr/>
              </p:nvGrpSpPr>
              <p:grpSpPr>
                <a:xfrm>
                  <a:off x="5217383" y="2528205"/>
                  <a:ext cx="338218" cy="228355"/>
                  <a:chOff x="4865332" y="8559802"/>
                  <a:chExt cx="367418" cy="248071"/>
                </a:xfrm>
              </p:grpSpPr>
              <p:sp>
                <p:nvSpPr>
                  <p:cNvPr id="385" name="Rectangle 40">
                    <a:extLst>
                      <a:ext uri="{FF2B5EF4-FFF2-40B4-BE49-F238E27FC236}">
                        <a16:creationId xmlns:a16="http://schemas.microsoft.com/office/drawing/2014/main" id="{39B6A5CF-2AF9-4839-BA7D-E5437AA1F54E}"/>
                      </a:ext>
                    </a:extLst>
                  </p:cNvPr>
                  <p:cNvSpPr txBox="1"/>
                  <p:nvPr/>
                </p:nvSpPr>
                <p:spPr>
                  <a:xfrm>
                    <a:off x="4865332" y="8729594"/>
                    <a:ext cx="367418" cy="78279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ctr" defTabSz="344120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FFFFFF"/>
                        </a:solidFill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r>
                      <a: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EBEB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Huawei Sans"/>
                        <a:sym typeface="Huawei Sans"/>
                      </a:rPr>
                      <a:t>Temperature and humidity</a:t>
                    </a: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Huawei Sans"/>
                      <a:cs typeface="Huawei Sans"/>
                      <a:sym typeface="Huawei Sans"/>
                    </a:endParaRPr>
                  </a:p>
                </p:txBody>
              </p:sp>
              <p:pic>
                <p:nvPicPr>
                  <p:cNvPr id="386" name="图片 385">
                    <a:extLst>
                      <a:ext uri="{FF2B5EF4-FFF2-40B4-BE49-F238E27FC236}">
                        <a16:creationId xmlns:a16="http://schemas.microsoft.com/office/drawing/2014/main" id="{406EEE6E-6091-4514-BC91-5BFEB6E978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019314" y="8559802"/>
                    <a:ext cx="60241" cy="1009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6" name="组合 375">
                  <a:extLst>
                    <a:ext uri="{FF2B5EF4-FFF2-40B4-BE49-F238E27FC236}">
                      <a16:creationId xmlns:a16="http://schemas.microsoft.com/office/drawing/2014/main" id="{2B5C08F1-24D1-407E-92A8-CD402FAEE371}"/>
                    </a:ext>
                  </a:extLst>
                </p:cNvPr>
                <p:cNvGrpSpPr/>
                <p:nvPr/>
              </p:nvGrpSpPr>
              <p:grpSpPr>
                <a:xfrm>
                  <a:off x="5522655" y="2529112"/>
                  <a:ext cx="210006" cy="299511"/>
                  <a:chOff x="5246856" y="8560781"/>
                  <a:chExt cx="228137" cy="325370"/>
                </a:xfrm>
              </p:grpSpPr>
              <p:sp>
                <p:nvSpPr>
                  <p:cNvPr id="383" name="Rectangle 30">
                    <a:extLst>
                      <a:ext uri="{FF2B5EF4-FFF2-40B4-BE49-F238E27FC236}">
                        <a16:creationId xmlns:a16="http://schemas.microsoft.com/office/drawing/2014/main" id="{DC871815-82E3-445C-8637-FFBCFE6BFCCE}"/>
                      </a:ext>
                    </a:extLst>
                  </p:cNvPr>
                  <p:cNvSpPr txBox="1"/>
                  <p:nvPr/>
                </p:nvSpPr>
                <p:spPr>
                  <a:xfrm>
                    <a:off x="5246856" y="8729594"/>
                    <a:ext cx="228137" cy="156557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ctr" defTabSz="344120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FFFFFF"/>
                        </a:solidFill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r>
                      <a: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EBEB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Huawei Sans"/>
                        <a:sym typeface="Huawei Sans"/>
                      </a:rPr>
                      <a:t>Others</a:t>
                    </a: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Huawei Sans"/>
                      <a:cs typeface="Huawei Sans"/>
                      <a:sym typeface="Huawei Sans"/>
                    </a:endParaRPr>
                  </a:p>
                  <a:p>
                    <a:pPr marL="0" marR="0" lvl="0" indent="0" algn="ctr" defTabSz="344120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FFFFFF"/>
                        </a:solidFill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r>
                      <a: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EBEB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Huawei Sans"/>
                        <a:sym typeface="Huawei Sans"/>
                      </a:rPr>
                      <a:t>Sensor</a:t>
                    </a: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Huawei Sans"/>
                      <a:cs typeface="Huawei Sans"/>
                      <a:sym typeface="Huawei Sans"/>
                    </a:endParaRPr>
                  </a:p>
                </p:txBody>
              </p:sp>
              <p:pic>
                <p:nvPicPr>
                  <p:cNvPr id="384" name="图片 383">
                    <a:extLst>
                      <a:ext uri="{FF2B5EF4-FFF2-40B4-BE49-F238E27FC236}">
                        <a16:creationId xmlns:a16="http://schemas.microsoft.com/office/drawing/2014/main" id="{5A89DA48-0910-403C-A15A-C883B34A28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313122" y="8560781"/>
                    <a:ext cx="97030" cy="10157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7" name="组合 376">
                  <a:extLst>
                    <a:ext uri="{FF2B5EF4-FFF2-40B4-BE49-F238E27FC236}">
                      <a16:creationId xmlns:a16="http://schemas.microsoft.com/office/drawing/2014/main" id="{D4DE293B-407E-4B61-8EB7-D6F9AF82DCC7}"/>
                    </a:ext>
                  </a:extLst>
                </p:cNvPr>
                <p:cNvGrpSpPr/>
                <p:nvPr/>
              </p:nvGrpSpPr>
              <p:grpSpPr>
                <a:xfrm>
                  <a:off x="5741781" y="2531077"/>
                  <a:ext cx="254108" cy="297544"/>
                  <a:chOff x="5511763" y="8562918"/>
                  <a:chExt cx="276046" cy="323233"/>
                </a:xfrm>
              </p:grpSpPr>
              <p:sp>
                <p:nvSpPr>
                  <p:cNvPr id="381" name="Rectangle 42">
                    <a:extLst>
                      <a:ext uri="{FF2B5EF4-FFF2-40B4-BE49-F238E27FC236}">
                        <a16:creationId xmlns:a16="http://schemas.microsoft.com/office/drawing/2014/main" id="{B4EABDE5-38AE-42A7-B1F9-A32165A702AF}"/>
                      </a:ext>
                    </a:extLst>
                  </p:cNvPr>
                  <p:cNvSpPr txBox="1"/>
                  <p:nvPr/>
                </p:nvSpPr>
                <p:spPr>
                  <a:xfrm>
                    <a:off x="5511763" y="8729594"/>
                    <a:ext cx="276046" cy="156557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>
                    <a:lvl1pPr algn="ctr" defTabSz="1445827">
                      <a:defRPr sz="3200">
                        <a:solidFill>
                          <a:srgbClr val="FFFFFF"/>
                        </a:solidFill>
                        <a:latin typeface="Arial"/>
                        <a:ea typeface="Huawei Sans"/>
                        <a:cs typeface="Huawei Sans"/>
                        <a:sym typeface="Huawei Sans"/>
                      </a:defRPr>
                    </a:lvl1pPr>
                  </a:lstStyle>
                  <a:p>
                    <a:pPr marL="0" marR="0" lvl="0" indent="0" algn="ctr" defTabSz="1445249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EBEB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Huawei Sans"/>
                        <a:sym typeface="Huawei Sans"/>
                      </a:rPr>
                      <a:t>Blockchain PDA</a:t>
                    </a:r>
                  </a:p>
                </p:txBody>
              </p:sp>
              <p:pic>
                <p:nvPicPr>
                  <p:cNvPr id="382" name="图片 381">
                    <a:extLst>
                      <a:ext uri="{FF2B5EF4-FFF2-40B4-BE49-F238E27FC236}">
                        <a16:creationId xmlns:a16="http://schemas.microsoft.com/office/drawing/2014/main" id="{901C4D82-8E3E-4A36-8A37-84E49F9D83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616498" y="8562918"/>
                    <a:ext cx="67364" cy="973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8" name="组合 377">
                  <a:extLst>
                    <a:ext uri="{FF2B5EF4-FFF2-40B4-BE49-F238E27FC236}">
                      <a16:creationId xmlns:a16="http://schemas.microsoft.com/office/drawing/2014/main" id="{971B35F0-62A1-41CA-9390-A6FB2C531A63}"/>
                    </a:ext>
                  </a:extLst>
                </p:cNvPr>
                <p:cNvGrpSpPr/>
                <p:nvPr/>
              </p:nvGrpSpPr>
              <p:grpSpPr>
                <a:xfrm>
                  <a:off x="6004988" y="2529686"/>
                  <a:ext cx="210006" cy="298916"/>
                  <a:chOff x="5835414" y="8561427"/>
                  <a:chExt cx="228137" cy="324725"/>
                </a:xfrm>
              </p:grpSpPr>
              <p:sp>
                <p:nvSpPr>
                  <p:cNvPr id="379" name="Rectangle 38">
                    <a:extLst>
                      <a:ext uri="{FF2B5EF4-FFF2-40B4-BE49-F238E27FC236}">
                        <a16:creationId xmlns:a16="http://schemas.microsoft.com/office/drawing/2014/main" id="{444F4AE8-A24A-4A5F-BF7A-877625A65264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414" y="8729594"/>
                    <a:ext cx="228137" cy="156558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ctr" defTabSz="344120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FFFFFF"/>
                        </a:solidFill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r>
                      <a: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EBEB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Huawei Sans"/>
                        <a:sym typeface="Huawei Sans"/>
                      </a:rPr>
                      <a:t>RFID</a:t>
                    </a: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Huawei Sans"/>
                      <a:cs typeface="Huawei Sans"/>
                      <a:sym typeface="Huawei Sans"/>
                    </a:endParaRPr>
                  </a:p>
                  <a:p>
                    <a:pPr marL="0" marR="0" lvl="0" indent="0" algn="ctr" defTabSz="344120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200">
                        <a:solidFill>
                          <a:srgbClr val="FFFFFF"/>
                        </a:solidFill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r>
                      <a: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EBEB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cs typeface="Huawei Sans"/>
                        <a:sym typeface="Huawei Sans"/>
                      </a:rPr>
                      <a:t>printer</a:t>
                    </a: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Huawei Sans"/>
                      <a:cs typeface="Huawei Sans"/>
                      <a:sym typeface="Huawei Sans"/>
                    </a:endParaRPr>
                  </a:p>
                </p:txBody>
              </p:sp>
              <p:pic>
                <p:nvPicPr>
                  <p:cNvPr id="380" name="图片 379">
                    <a:extLst>
                      <a:ext uri="{FF2B5EF4-FFF2-40B4-BE49-F238E27FC236}">
                        <a16:creationId xmlns:a16="http://schemas.microsoft.com/office/drawing/2014/main" id="{EE9421D0-3A23-45D2-BBCA-D15067D74C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900655" y="8561427"/>
                    <a:ext cx="97654" cy="9765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25AAF0FD-ED61-48F9-B70C-777965679831}"/>
                </a:ext>
              </a:extLst>
            </p:cNvPr>
            <p:cNvGrpSpPr/>
            <p:nvPr/>
          </p:nvGrpSpPr>
          <p:grpSpPr>
            <a:xfrm>
              <a:off x="4104891" y="3075535"/>
              <a:ext cx="1085266" cy="698536"/>
              <a:chOff x="4104891" y="3075535"/>
              <a:chExt cx="1085266" cy="698536"/>
            </a:xfrm>
          </p:grpSpPr>
          <p:sp>
            <p:nvSpPr>
              <p:cNvPr id="355" name="矩形: 圆角 123">
                <a:extLst>
                  <a:ext uri="{FF2B5EF4-FFF2-40B4-BE49-F238E27FC236}">
                    <a16:creationId xmlns:a16="http://schemas.microsoft.com/office/drawing/2014/main" id="{FFC802F5-962B-412A-B0EC-1C039589E7C7}"/>
                  </a:ext>
                </a:extLst>
              </p:cNvPr>
              <p:cNvSpPr/>
              <p:nvPr/>
            </p:nvSpPr>
            <p:spPr>
              <a:xfrm>
                <a:off x="4104891" y="3075535"/>
                <a:ext cx="1085266" cy="698536"/>
              </a:xfrm>
              <a:prstGeom prst="roundRect">
                <a:avLst>
                  <a:gd name="adj" fmla="val 2490"/>
                </a:avLst>
              </a:prstGeom>
              <a:solidFill>
                <a:srgbClr val="FFFFFF"/>
              </a:solidFill>
              <a:ln w="3175">
                <a:solidFill>
                  <a:srgbClr val="FFFFFF">
                    <a:lumMod val="85000"/>
                  </a:srgbClr>
                </a:solidFill>
                <a:miter/>
              </a:ln>
              <a:effectLst>
                <a:outerShdw blurRad="63500" dist="25400" dir="5400000" sx="98000" sy="98000" algn="t" rotWithShape="0">
                  <a:prstClr val="black">
                    <a:alpha val="20000"/>
                  </a:prstClr>
                </a:outerShdw>
              </a:effectLst>
            </p:spPr>
            <p:txBody>
              <a:bodyPr lIns="72244" tIns="72244" rIns="72244" bIns="72244" anchor="b">
                <a:noAutofit/>
              </a:bodyPr>
              <a:lstStyle/>
              <a:p>
                <a:pPr marL="0" marR="0" lvl="0" indent="0" algn="ctr" defTabSz="353283" rtl="0" eaLnBrk="1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97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Arial"/>
                </a:endParaRPr>
              </a:p>
            </p:txBody>
          </p:sp>
          <p:grpSp>
            <p:nvGrpSpPr>
              <p:cNvPr id="356" name="组合 355">
                <a:extLst>
                  <a:ext uri="{FF2B5EF4-FFF2-40B4-BE49-F238E27FC236}">
                    <a16:creationId xmlns:a16="http://schemas.microsoft.com/office/drawing/2014/main" id="{C4856948-5C7E-4930-B81A-56F78AC30B89}"/>
                  </a:ext>
                </a:extLst>
              </p:cNvPr>
              <p:cNvGrpSpPr/>
              <p:nvPr/>
            </p:nvGrpSpPr>
            <p:grpSpPr>
              <a:xfrm>
                <a:off x="4113426" y="3158222"/>
                <a:ext cx="1050979" cy="533163"/>
                <a:chOff x="4113426" y="3160561"/>
                <a:chExt cx="1050979" cy="533163"/>
              </a:xfrm>
            </p:grpSpPr>
            <p:sp>
              <p:nvSpPr>
                <p:cNvPr id="357" name="文本框 45">
                  <a:extLst>
                    <a:ext uri="{FF2B5EF4-FFF2-40B4-BE49-F238E27FC236}">
                      <a16:creationId xmlns:a16="http://schemas.microsoft.com/office/drawing/2014/main" id="{E942B9BB-E7AC-4E25-B988-551E047D40D4}"/>
                    </a:ext>
                  </a:extLst>
                </p:cNvPr>
                <p:cNvSpPr txBox="1"/>
                <p:nvPr/>
              </p:nvSpPr>
              <p:spPr>
                <a:xfrm>
                  <a:off x="4113426" y="3599987"/>
                  <a:ext cx="378762" cy="93737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17200" tIns="17200" rIns="17200" bIns="17200" numCol="1" anchor="ctr">
                  <a:noAutofit/>
                </a:bodyPr>
                <a:lstStyle/>
                <a:p>
                  <a:pPr marL="0" marR="0" lvl="0" indent="0" algn="ctr" defTabSz="257732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Arial"/>
                      <a:ea typeface="Huawei Sans"/>
                      <a:cs typeface="Huawei Sans"/>
                      <a:sym typeface="Huawei Sans"/>
                    </a:defRPr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cs typeface="Huawei Sans"/>
                      <a:sym typeface="Huawei Sans"/>
                    </a:rPr>
                    <a:t>Product warranty period</a:t>
                  </a:r>
                  <a:endPara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Huawei Sans"/>
                    <a:cs typeface="方正兰亭黑简体"/>
                    <a:sym typeface="方正兰亭黑简体"/>
                  </a:endParaRPr>
                </a:p>
              </p:txBody>
            </p:sp>
            <p:sp>
              <p:nvSpPr>
                <p:cNvPr id="358" name="文本框 47">
                  <a:extLst>
                    <a:ext uri="{FF2B5EF4-FFF2-40B4-BE49-F238E27FC236}">
                      <a16:creationId xmlns:a16="http://schemas.microsoft.com/office/drawing/2014/main" id="{D9F11834-469A-4486-BFD7-9DEDD8BADD45}"/>
                    </a:ext>
                  </a:extLst>
                </p:cNvPr>
                <p:cNvSpPr txBox="1"/>
                <p:nvPr/>
              </p:nvSpPr>
              <p:spPr>
                <a:xfrm>
                  <a:off x="4820076" y="3599987"/>
                  <a:ext cx="344329" cy="93737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17200" tIns="17200" rIns="17200" bIns="17200" numCol="1" anchor="ctr">
                  <a:noAutofit/>
                </a:bodyPr>
                <a:lstStyle/>
                <a:p>
                  <a:pPr marL="0" marR="0" lvl="0" indent="0" algn="ctr" defTabSz="257732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Arial"/>
                      <a:ea typeface="Huawei Sans"/>
                      <a:cs typeface="Huawei Sans"/>
                      <a:sym typeface="Huawei Sans"/>
                    </a:defRPr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cs typeface="Huawei Sans"/>
                      <a:sym typeface="Huawei Sans"/>
                    </a:rPr>
                    <a:t>Environmental specifications</a:t>
                  </a:r>
                  <a:endPara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Huawei Sans"/>
                    <a:cs typeface="方正兰亭黑简体"/>
                    <a:sym typeface="方正兰亭黑简体"/>
                  </a:endParaRPr>
                </a:p>
              </p:txBody>
            </p:sp>
            <p:sp>
              <p:nvSpPr>
                <p:cNvPr id="359" name="文本框 50">
                  <a:extLst>
                    <a:ext uri="{FF2B5EF4-FFF2-40B4-BE49-F238E27FC236}">
                      <a16:creationId xmlns:a16="http://schemas.microsoft.com/office/drawing/2014/main" id="{41D78FFA-654B-463E-9049-3BC970C03E34}"/>
                    </a:ext>
                  </a:extLst>
                </p:cNvPr>
                <p:cNvSpPr txBox="1"/>
                <p:nvPr/>
              </p:nvSpPr>
              <p:spPr>
                <a:xfrm>
                  <a:off x="4820076" y="3284655"/>
                  <a:ext cx="344329" cy="93737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none" lIns="17200" tIns="17200" rIns="17200" bIns="17200" numCol="1" anchor="t">
                  <a:noAutofit/>
                </a:bodyPr>
                <a:lstStyle/>
                <a:p>
                  <a:pPr marL="0" marR="0" lvl="0" indent="0" algn="ctr" defTabSz="257732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Arial"/>
                      <a:ea typeface="Huawei Sans"/>
                      <a:cs typeface="Huawei Sans"/>
                      <a:sym typeface="Huawei Sans"/>
                    </a:defRPr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cs typeface="Huawei Sans"/>
                      <a:sym typeface="Huawei Sans"/>
                    </a:rPr>
                    <a:t>Weight</a:t>
                  </a:r>
                  <a:endPara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Huawei Sans"/>
                    <a:cs typeface="方正兰亭黑简体"/>
                    <a:sym typeface="方正兰亭黑简体"/>
                  </a:endParaRPr>
                </a:p>
              </p:txBody>
            </p:sp>
            <p:sp>
              <p:nvSpPr>
                <p:cNvPr id="360" name="文本框 87">
                  <a:extLst>
                    <a:ext uri="{FF2B5EF4-FFF2-40B4-BE49-F238E27FC236}">
                      <a16:creationId xmlns:a16="http://schemas.microsoft.com/office/drawing/2014/main" id="{0737DB50-2634-4E2E-8609-6C8A627926B9}"/>
                    </a:ext>
                  </a:extLst>
                </p:cNvPr>
                <p:cNvSpPr txBox="1"/>
                <p:nvPr/>
              </p:nvSpPr>
              <p:spPr>
                <a:xfrm>
                  <a:off x="4130643" y="3284655"/>
                  <a:ext cx="344329" cy="93737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none" lIns="17200" tIns="17200" rIns="17200" bIns="17200" numCol="1" anchor="t">
                  <a:noAutofit/>
                </a:bodyPr>
                <a:lstStyle/>
                <a:p>
                  <a:pPr marL="0" marR="0" lvl="0" indent="0" algn="ctr" defTabSz="257732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Arial"/>
                      <a:ea typeface="Huawei Sans"/>
                      <a:cs typeface="Huawei Sans"/>
                      <a:sym typeface="Huawei Sans"/>
                    </a:defRPr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cs typeface="Huawei Sans"/>
                      <a:sym typeface="Huawei Sans"/>
                    </a:rPr>
                    <a:t>Ownership</a:t>
                  </a:r>
                  <a:endPara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Huawei Sans"/>
                    <a:cs typeface="方正兰亭黑简体"/>
                    <a:sym typeface="方正兰亭黑简体"/>
                  </a:endParaRPr>
                </a:p>
              </p:txBody>
            </p:sp>
            <p:sp>
              <p:nvSpPr>
                <p:cNvPr id="361" name="文本框 90">
                  <a:extLst>
                    <a:ext uri="{FF2B5EF4-FFF2-40B4-BE49-F238E27FC236}">
                      <a16:creationId xmlns:a16="http://schemas.microsoft.com/office/drawing/2014/main" id="{3E853FB6-5005-4CAE-BEDD-6154719F986B}"/>
                    </a:ext>
                  </a:extLst>
                </p:cNvPr>
                <p:cNvSpPr txBox="1"/>
                <p:nvPr/>
              </p:nvSpPr>
              <p:spPr>
                <a:xfrm>
                  <a:off x="4475359" y="3284655"/>
                  <a:ext cx="344329" cy="93737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none" lIns="17200" tIns="17200" rIns="17200" bIns="17200" numCol="1" anchor="t">
                  <a:noAutofit/>
                </a:bodyPr>
                <a:lstStyle/>
                <a:p>
                  <a:pPr marL="0" marR="0" lvl="0" indent="0" algn="ctr" defTabSz="257732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Arial"/>
                      <a:ea typeface="Huawei Sans"/>
                      <a:cs typeface="Huawei Sans"/>
                      <a:sym typeface="Huawei Sans"/>
                    </a:defRPr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cs typeface="Huawei Sans"/>
                      <a:sym typeface="Huawei Sans"/>
                    </a:rPr>
                    <a:t>Tag information</a:t>
                  </a:r>
                  <a:endPara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Huawei Sans"/>
                    <a:cs typeface="方正兰亭黑简体"/>
                    <a:sym typeface="方正兰亭黑简体"/>
                  </a:endParaRPr>
                </a:p>
              </p:txBody>
            </p:sp>
            <p:sp>
              <p:nvSpPr>
                <p:cNvPr id="362" name="文本框 94">
                  <a:extLst>
                    <a:ext uri="{FF2B5EF4-FFF2-40B4-BE49-F238E27FC236}">
                      <a16:creationId xmlns:a16="http://schemas.microsoft.com/office/drawing/2014/main" id="{BA79A178-EAA0-4BBD-A1D1-64ECCED9DCE6}"/>
                    </a:ext>
                  </a:extLst>
                </p:cNvPr>
                <p:cNvSpPr txBox="1"/>
                <p:nvPr/>
              </p:nvSpPr>
              <p:spPr>
                <a:xfrm>
                  <a:off x="4475359" y="3599987"/>
                  <a:ext cx="344329" cy="93737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17200" tIns="17200" rIns="17200" bIns="17200" numCol="1" anchor="ctr">
                  <a:noAutofit/>
                </a:bodyPr>
                <a:lstStyle/>
                <a:p>
                  <a:pPr marL="0" marR="0" lvl="0" indent="0" algn="ctr" defTabSz="257732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200">
                      <a:solidFill>
                        <a:srgbClr val="FFFFFF"/>
                      </a:solidFill>
                      <a:latin typeface="Arial"/>
                      <a:ea typeface="Huawei Sans"/>
                      <a:cs typeface="Huawei Sans"/>
                      <a:sym typeface="Huawei Sans"/>
                    </a:defRPr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cs typeface="Huawei Sans"/>
                      <a:sym typeface="Huawei Sans"/>
                    </a:rPr>
                    <a:t>Personnel behaviors</a:t>
                  </a:r>
                  <a:endPara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Huawei Sans"/>
                    <a:cs typeface="方正兰亭黑简体"/>
                    <a:sym typeface="方正兰亭黑简体"/>
                  </a:endParaRPr>
                </a:p>
              </p:txBody>
            </p:sp>
            <p:grpSp>
              <p:nvGrpSpPr>
                <p:cNvPr id="363" name="组合 362">
                  <a:extLst>
                    <a:ext uri="{FF2B5EF4-FFF2-40B4-BE49-F238E27FC236}">
                      <a16:creationId xmlns:a16="http://schemas.microsoft.com/office/drawing/2014/main" id="{7ADDD4AD-4808-4088-AC45-B4798FB2E9C6}"/>
                    </a:ext>
                  </a:extLst>
                </p:cNvPr>
                <p:cNvGrpSpPr/>
                <p:nvPr/>
              </p:nvGrpSpPr>
              <p:grpSpPr>
                <a:xfrm>
                  <a:off x="4613084" y="3162179"/>
                  <a:ext cx="68880" cy="101508"/>
                  <a:chOff x="4226802" y="9099726"/>
                  <a:chExt cx="104397" cy="153854"/>
                </a:xfrm>
              </p:grpSpPr>
              <p:sp>
                <p:nvSpPr>
                  <p:cNvPr id="369" name="Freeform 5">
                    <a:extLst>
                      <a:ext uri="{FF2B5EF4-FFF2-40B4-BE49-F238E27FC236}">
                        <a16:creationId xmlns:a16="http://schemas.microsoft.com/office/drawing/2014/main" id="{12660F65-E437-4834-85F2-05D106B6B7C9}"/>
                      </a:ext>
                    </a:extLst>
                  </p:cNvPr>
                  <p:cNvSpPr/>
                  <p:nvPr/>
                </p:nvSpPr>
                <p:spPr>
                  <a:xfrm>
                    <a:off x="4226802" y="9099726"/>
                    <a:ext cx="104397" cy="15385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4074"/>
                        </a:moveTo>
                        <a:cubicBezTo>
                          <a:pt x="0" y="4074"/>
                          <a:pt x="7231" y="4989"/>
                          <a:pt x="11337" y="0"/>
                        </a:cubicBezTo>
                        <a:cubicBezTo>
                          <a:pt x="11337" y="0"/>
                          <a:pt x="13622" y="4895"/>
                          <a:pt x="21600" y="4074"/>
                        </a:cubicBezTo>
                        <a:cubicBezTo>
                          <a:pt x="21600" y="12884"/>
                          <a:pt x="21600" y="12884"/>
                          <a:pt x="21600" y="12884"/>
                        </a:cubicBezTo>
                        <a:cubicBezTo>
                          <a:pt x="11010" y="21600"/>
                          <a:pt x="11010" y="21600"/>
                          <a:pt x="11010" y="21600"/>
                        </a:cubicBezTo>
                        <a:cubicBezTo>
                          <a:pt x="0" y="12695"/>
                          <a:pt x="0" y="12695"/>
                          <a:pt x="0" y="12695"/>
                        </a:cubicBezTo>
                        <a:lnTo>
                          <a:pt x="0" y="4074"/>
                        </a:lnTo>
                        <a:close/>
                      </a:path>
                    </a:pathLst>
                  </a:custGeom>
                  <a:noFill/>
                  <a:ln w="3175" cap="rnd">
                    <a:solidFill>
                      <a:srgbClr val="C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17200" tIns="17200" rIns="17200" bIns="17200" numCol="1" anchor="t">
                    <a:noAutofit/>
                  </a:bodyPr>
                  <a:lstStyle/>
                  <a:p>
                    <a:pPr marL="0" marR="0" lvl="0" indent="0" algn="l" defTabSz="914034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0"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Huawei Sans"/>
                      <a:cs typeface="Huawei Sans"/>
                      <a:sym typeface="Huawei Sans"/>
                    </a:endParaRPr>
                  </a:p>
                </p:txBody>
              </p:sp>
              <p:sp>
                <p:nvSpPr>
                  <p:cNvPr id="370" name="Rectangle 6">
                    <a:extLst>
                      <a:ext uri="{FF2B5EF4-FFF2-40B4-BE49-F238E27FC236}">
                        <a16:creationId xmlns:a16="http://schemas.microsoft.com/office/drawing/2014/main" id="{62FEA78B-48E7-4630-9B3D-D6B862739719}"/>
                      </a:ext>
                    </a:extLst>
                  </p:cNvPr>
                  <p:cNvSpPr/>
                  <p:nvPr/>
                </p:nvSpPr>
                <p:spPr>
                  <a:xfrm>
                    <a:off x="4256778" y="9160435"/>
                    <a:ext cx="45957" cy="15130"/>
                  </a:xfrm>
                  <a:prstGeom prst="rect">
                    <a:avLst/>
                  </a:prstGeom>
                  <a:solidFill>
                    <a:srgbClr val="C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7200" tIns="17200" rIns="17200" bIns="17200" numCol="1" anchor="t">
                    <a:noAutofit/>
                  </a:bodyPr>
                  <a:lstStyle/>
                  <a:p>
                    <a:pPr marL="0" marR="0" lvl="0" indent="0" algn="l" defTabSz="914034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0"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Huawei Sans"/>
                      <a:cs typeface="Huawei Sans"/>
                      <a:sym typeface="Huawei Sans"/>
                    </a:endParaRPr>
                  </a:p>
                </p:txBody>
              </p:sp>
              <p:sp>
                <p:nvSpPr>
                  <p:cNvPr id="371" name="Rectangle 7">
                    <a:extLst>
                      <a:ext uri="{FF2B5EF4-FFF2-40B4-BE49-F238E27FC236}">
                        <a16:creationId xmlns:a16="http://schemas.microsoft.com/office/drawing/2014/main" id="{319C63AD-1023-433B-9BD5-FDEC22ACB8EF}"/>
                      </a:ext>
                    </a:extLst>
                  </p:cNvPr>
                  <p:cNvSpPr/>
                  <p:nvPr/>
                </p:nvSpPr>
                <p:spPr>
                  <a:xfrm>
                    <a:off x="4272381" y="9145211"/>
                    <a:ext cx="14846" cy="45674"/>
                  </a:xfrm>
                  <a:prstGeom prst="rect">
                    <a:avLst/>
                  </a:prstGeom>
                  <a:solidFill>
                    <a:srgbClr val="C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7200" tIns="17200" rIns="17200" bIns="17200" numCol="1" anchor="t">
                    <a:noAutofit/>
                  </a:bodyPr>
                  <a:lstStyle/>
                  <a:p>
                    <a:pPr marL="0" marR="0" lvl="0" indent="0" algn="l" defTabSz="914034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0000"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Huawei Sans"/>
                      <a:cs typeface="Huawei Sans"/>
                      <a:sym typeface="Huawei Sans"/>
                    </a:endParaRPr>
                  </a:p>
                </p:txBody>
              </p:sp>
            </p:grpSp>
            <p:pic>
              <p:nvPicPr>
                <p:cNvPr id="364" name="图片 363">
                  <a:extLst>
                    <a:ext uri="{FF2B5EF4-FFF2-40B4-BE49-F238E27FC236}">
                      <a16:creationId xmlns:a16="http://schemas.microsoft.com/office/drawing/2014/main" id="{55346A53-51F3-4979-87FB-9D1B7CFA6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56998" y="3169613"/>
                  <a:ext cx="91620" cy="86640"/>
                </a:xfrm>
                <a:prstGeom prst="rect">
                  <a:avLst/>
                </a:prstGeom>
              </p:spPr>
            </p:pic>
            <p:pic>
              <p:nvPicPr>
                <p:cNvPr id="365" name="图片 364">
                  <a:extLst>
                    <a:ext uri="{FF2B5EF4-FFF2-40B4-BE49-F238E27FC236}">
                      <a16:creationId xmlns:a16="http://schemas.microsoft.com/office/drawing/2014/main" id="{C55A4E84-1E5D-4771-8A39-43ED5C3F2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48138" y="3160561"/>
                  <a:ext cx="88206" cy="104744"/>
                </a:xfrm>
                <a:prstGeom prst="rect">
                  <a:avLst/>
                </a:prstGeom>
              </p:spPr>
            </p:pic>
            <p:pic>
              <p:nvPicPr>
                <p:cNvPr id="366" name="图片 365">
                  <a:extLst>
                    <a:ext uri="{FF2B5EF4-FFF2-40B4-BE49-F238E27FC236}">
                      <a16:creationId xmlns:a16="http://schemas.microsoft.com/office/drawing/2014/main" id="{1C39BB88-B0B7-4CD7-99F0-8F169776D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71084" y="3480706"/>
                  <a:ext cx="63448" cy="99136"/>
                </a:xfrm>
                <a:prstGeom prst="rect">
                  <a:avLst/>
                </a:prstGeom>
              </p:spPr>
            </p:pic>
            <p:pic>
              <p:nvPicPr>
                <p:cNvPr id="367" name="图片 366">
                  <a:extLst>
                    <a:ext uri="{FF2B5EF4-FFF2-40B4-BE49-F238E27FC236}">
                      <a16:creationId xmlns:a16="http://schemas.microsoft.com/office/drawing/2014/main" id="{B4F48E79-0A48-41B4-B304-37FB98D751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99449" y="3487651"/>
                  <a:ext cx="96150" cy="85246"/>
                </a:xfrm>
                <a:prstGeom prst="rect">
                  <a:avLst/>
                </a:prstGeom>
              </p:spPr>
            </p:pic>
            <p:pic>
              <p:nvPicPr>
                <p:cNvPr id="368" name="图片 367">
                  <a:extLst>
                    <a:ext uri="{FF2B5EF4-FFF2-40B4-BE49-F238E27FC236}">
                      <a16:creationId xmlns:a16="http://schemas.microsoft.com/office/drawing/2014/main" id="{F41322C6-57A2-4469-AD67-350833BE2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61233" y="3484383"/>
                  <a:ext cx="62014" cy="917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4" name="图片 303">
              <a:extLst>
                <a:ext uri="{FF2B5EF4-FFF2-40B4-BE49-F238E27FC236}">
                  <a16:creationId xmlns:a16="http://schemas.microsoft.com/office/drawing/2014/main" id="{EBE0D397-A2AF-40C1-8368-294AAD263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02913" y="2467179"/>
              <a:ext cx="117962" cy="102490"/>
            </a:xfrm>
            <a:prstGeom prst="rect">
              <a:avLst/>
            </a:prstGeom>
          </p:spPr>
        </p:pic>
        <p:pic>
          <p:nvPicPr>
            <p:cNvPr id="305" name="图片 304">
              <a:extLst>
                <a:ext uri="{FF2B5EF4-FFF2-40B4-BE49-F238E27FC236}">
                  <a16:creationId xmlns:a16="http://schemas.microsoft.com/office/drawing/2014/main" id="{CE88345D-769B-4CE3-81E7-71A017659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408864" y="2894514"/>
              <a:ext cx="106058" cy="84190"/>
            </a:xfrm>
            <a:prstGeom prst="rect">
              <a:avLst/>
            </a:prstGeom>
          </p:spPr>
        </p:pic>
        <p:sp>
          <p:nvSpPr>
            <p:cNvPr id="306" name="矩形">
              <a:extLst>
                <a:ext uri="{FF2B5EF4-FFF2-40B4-BE49-F238E27FC236}">
                  <a16:creationId xmlns:a16="http://schemas.microsoft.com/office/drawing/2014/main" id="{9B6F498F-6788-4A78-810B-E97D58200F0A}"/>
                </a:ext>
              </a:extLst>
            </p:cNvPr>
            <p:cNvSpPr/>
            <p:nvPr/>
          </p:nvSpPr>
          <p:spPr>
            <a:xfrm>
              <a:off x="7221688" y="3449903"/>
              <a:ext cx="576000" cy="14431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85000"/>
                </a:srgbClr>
              </a:solidFill>
              <a:miter/>
            </a:ln>
            <a:effectLst>
              <a:outerShdw blurRad="38100" dist="25400" dir="5400000" sx="98000" sy="98000" algn="t" rotWithShape="0">
                <a:prstClr val="black">
                  <a:alpha val="20000"/>
                </a:prstClr>
              </a:outerShdw>
            </a:effectLst>
          </p:spPr>
          <p:txBody>
            <a:bodyPr lIns="72244" tIns="72244" rIns="72244" bIns="72244" anchor="ctr">
              <a:noAutofit/>
            </a:bodyPr>
            <a:lstStyle/>
            <a:p>
              <a:pPr marL="0" marR="0" lvl="0" indent="0" algn="ctr" defTabSz="353283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Online financing system</a:t>
              </a:r>
            </a:p>
          </p:txBody>
        </p:sp>
        <p:sp>
          <p:nvSpPr>
            <p:cNvPr id="307" name="矩形">
              <a:extLst>
                <a:ext uri="{FF2B5EF4-FFF2-40B4-BE49-F238E27FC236}">
                  <a16:creationId xmlns:a16="http://schemas.microsoft.com/office/drawing/2014/main" id="{1CC88D78-DB5B-4819-8196-75AFC572FE45}"/>
                </a:ext>
              </a:extLst>
            </p:cNvPr>
            <p:cNvSpPr/>
            <p:nvPr/>
          </p:nvSpPr>
          <p:spPr>
            <a:xfrm>
              <a:off x="7221688" y="3628646"/>
              <a:ext cx="576000" cy="14431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85000"/>
                </a:srgbClr>
              </a:solidFill>
              <a:miter/>
            </a:ln>
            <a:effectLst>
              <a:outerShdw blurRad="38100" dist="25400" dir="5400000" sx="98000" sy="98000" algn="t" rotWithShape="0">
                <a:prstClr val="black">
                  <a:alpha val="20000"/>
                </a:prstClr>
              </a:outerShdw>
            </a:effectLst>
          </p:spPr>
          <p:txBody>
            <a:bodyPr lIns="72244" tIns="72244" rIns="72244" bIns="72244" anchor="ctr">
              <a:noAutofit/>
            </a:bodyPr>
            <a:lstStyle/>
            <a:p>
              <a:pPr marL="0" marR="0" lvl="0" indent="0" algn="ctr" defTabSz="353283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Pledge publicity system</a:t>
              </a:r>
            </a:p>
          </p:txBody>
        </p:sp>
        <p:grpSp>
          <p:nvGrpSpPr>
            <p:cNvPr id="308" name="组合 307">
              <a:extLst>
                <a:ext uri="{FF2B5EF4-FFF2-40B4-BE49-F238E27FC236}">
                  <a16:creationId xmlns:a16="http://schemas.microsoft.com/office/drawing/2014/main" id="{25456237-B20A-4A34-BCB9-30EC878CA0E6}"/>
                </a:ext>
              </a:extLst>
            </p:cNvPr>
            <p:cNvGrpSpPr/>
            <p:nvPr/>
          </p:nvGrpSpPr>
          <p:grpSpPr>
            <a:xfrm>
              <a:off x="6357370" y="3449903"/>
              <a:ext cx="765394" cy="324168"/>
              <a:chOff x="6311623" y="3519488"/>
              <a:chExt cx="765394" cy="324168"/>
            </a:xfrm>
          </p:grpSpPr>
          <p:sp>
            <p:nvSpPr>
              <p:cNvPr id="346" name="矩形: 圆角 123">
                <a:extLst>
                  <a:ext uri="{FF2B5EF4-FFF2-40B4-BE49-F238E27FC236}">
                    <a16:creationId xmlns:a16="http://schemas.microsoft.com/office/drawing/2014/main" id="{A88A448C-4990-4206-8F4A-C08EFB64140B}"/>
                  </a:ext>
                </a:extLst>
              </p:cNvPr>
              <p:cNvSpPr/>
              <p:nvPr/>
            </p:nvSpPr>
            <p:spPr>
              <a:xfrm>
                <a:off x="6311623" y="3519488"/>
                <a:ext cx="765394" cy="324168"/>
              </a:xfrm>
              <a:prstGeom prst="roundRect">
                <a:avLst>
                  <a:gd name="adj" fmla="val 5146"/>
                </a:avLst>
              </a:prstGeom>
              <a:solidFill>
                <a:srgbClr val="FFFFFF"/>
              </a:solidFill>
              <a:ln w="3175">
                <a:solidFill>
                  <a:srgbClr val="FFFFFF">
                    <a:lumMod val="85000"/>
                  </a:srgbClr>
                </a:solidFill>
                <a:miter/>
              </a:ln>
              <a:effectLst>
                <a:outerShdw blurRad="38100" dist="25400" dir="5400000" sx="98000" sy="98000" algn="t" rotWithShape="0">
                  <a:prstClr val="black">
                    <a:alpha val="20000"/>
                  </a:prstClr>
                </a:outerShdw>
              </a:effectLst>
            </p:spPr>
            <p:txBody>
              <a:bodyPr lIns="72244" tIns="72244" rIns="72244" bIns="72244" anchor="b">
                <a:noAutofit/>
              </a:bodyPr>
              <a:lstStyle/>
              <a:p>
                <a:pPr marL="0" marR="0" lvl="0" indent="0" algn="ctr" defTabSz="353283" rtl="0" eaLnBrk="1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97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Arial"/>
                </a:endParaRPr>
              </a:p>
            </p:txBody>
          </p:sp>
          <p:grpSp>
            <p:nvGrpSpPr>
              <p:cNvPr id="347" name="组合 346">
                <a:extLst>
                  <a:ext uri="{FF2B5EF4-FFF2-40B4-BE49-F238E27FC236}">
                    <a16:creationId xmlns:a16="http://schemas.microsoft.com/office/drawing/2014/main" id="{527B048A-2C58-4C03-9544-8ECDB3D1E8DF}"/>
                  </a:ext>
                </a:extLst>
              </p:cNvPr>
              <p:cNvGrpSpPr/>
              <p:nvPr/>
            </p:nvGrpSpPr>
            <p:grpSpPr>
              <a:xfrm>
                <a:off x="6340985" y="3578291"/>
                <a:ext cx="706670" cy="189997"/>
                <a:chOff x="6343133" y="3578291"/>
                <a:chExt cx="706670" cy="189997"/>
              </a:xfrm>
            </p:grpSpPr>
            <p:grpSp>
              <p:nvGrpSpPr>
                <p:cNvPr id="348" name="组合 347">
                  <a:extLst>
                    <a:ext uri="{FF2B5EF4-FFF2-40B4-BE49-F238E27FC236}">
                      <a16:creationId xmlns:a16="http://schemas.microsoft.com/office/drawing/2014/main" id="{65D51F53-CA49-4661-AB18-D83F6F03A453}"/>
                    </a:ext>
                  </a:extLst>
                </p:cNvPr>
                <p:cNvGrpSpPr/>
                <p:nvPr/>
              </p:nvGrpSpPr>
              <p:grpSpPr>
                <a:xfrm>
                  <a:off x="6343133" y="3578314"/>
                  <a:ext cx="325962" cy="189974"/>
                  <a:chOff x="6147865" y="9599588"/>
                  <a:chExt cx="354104" cy="206374"/>
                </a:xfrm>
              </p:grpSpPr>
              <p:sp>
                <p:nvSpPr>
                  <p:cNvPr id="353" name="Shape 23185">
                    <a:extLst>
                      <a:ext uri="{FF2B5EF4-FFF2-40B4-BE49-F238E27FC236}">
                        <a16:creationId xmlns:a16="http://schemas.microsoft.com/office/drawing/2014/main" id="{242E378A-F092-4289-ADEB-0F78A76F46FE}"/>
                      </a:ext>
                    </a:extLst>
                  </p:cNvPr>
                  <p:cNvSpPr/>
                  <p:nvPr/>
                </p:nvSpPr>
                <p:spPr>
                  <a:xfrm>
                    <a:off x="6267813" y="9599588"/>
                    <a:ext cx="114209" cy="11420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559" h="21600" extrusionOk="0">
                        <a:moveTo>
                          <a:pt x="11423" y="0"/>
                        </a:moveTo>
                        <a:lnTo>
                          <a:pt x="10993" y="288"/>
                        </a:lnTo>
                        <a:lnTo>
                          <a:pt x="7647" y="2592"/>
                        </a:lnTo>
                        <a:lnTo>
                          <a:pt x="7647" y="1416"/>
                        </a:lnTo>
                        <a:lnTo>
                          <a:pt x="5783" y="1416"/>
                        </a:lnTo>
                        <a:lnTo>
                          <a:pt x="5783" y="3864"/>
                        </a:lnTo>
                        <a:lnTo>
                          <a:pt x="3824" y="5208"/>
                        </a:lnTo>
                        <a:lnTo>
                          <a:pt x="4684" y="6456"/>
                        </a:lnTo>
                        <a:cubicBezTo>
                          <a:pt x="4684" y="6456"/>
                          <a:pt x="5377" y="5952"/>
                          <a:pt x="5377" y="5952"/>
                        </a:cubicBezTo>
                        <a:lnTo>
                          <a:pt x="5377" y="12840"/>
                        </a:lnTo>
                        <a:lnTo>
                          <a:pt x="6882" y="12840"/>
                        </a:lnTo>
                        <a:lnTo>
                          <a:pt x="6882" y="4944"/>
                        </a:lnTo>
                        <a:lnTo>
                          <a:pt x="11423" y="1800"/>
                        </a:lnTo>
                        <a:lnTo>
                          <a:pt x="15868" y="4944"/>
                        </a:lnTo>
                        <a:lnTo>
                          <a:pt x="15868" y="14664"/>
                        </a:lnTo>
                        <a:cubicBezTo>
                          <a:pt x="16246" y="14350"/>
                          <a:pt x="16605" y="14014"/>
                          <a:pt x="16967" y="13680"/>
                        </a:cubicBezTo>
                        <a:cubicBezTo>
                          <a:pt x="17094" y="13564"/>
                          <a:pt x="17227" y="13460"/>
                          <a:pt x="17349" y="13344"/>
                        </a:cubicBezTo>
                        <a:lnTo>
                          <a:pt x="17349" y="5880"/>
                        </a:lnTo>
                        <a:lnTo>
                          <a:pt x="18233" y="6480"/>
                        </a:lnTo>
                        <a:lnTo>
                          <a:pt x="19070" y="5256"/>
                        </a:lnTo>
                        <a:lnTo>
                          <a:pt x="11853" y="288"/>
                        </a:lnTo>
                        <a:lnTo>
                          <a:pt x="11423" y="0"/>
                        </a:lnTo>
                        <a:close/>
                        <a:moveTo>
                          <a:pt x="10610" y="5376"/>
                        </a:moveTo>
                        <a:lnTo>
                          <a:pt x="10610" y="6216"/>
                        </a:lnTo>
                        <a:cubicBezTo>
                          <a:pt x="9774" y="6415"/>
                          <a:pt x="9272" y="6999"/>
                          <a:pt x="9272" y="7776"/>
                        </a:cubicBezTo>
                        <a:cubicBezTo>
                          <a:pt x="9272" y="8741"/>
                          <a:pt x="10056" y="9176"/>
                          <a:pt x="10825" y="9456"/>
                        </a:cubicBezTo>
                        <a:cubicBezTo>
                          <a:pt x="11533" y="9715"/>
                          <a:pt x="11638" y="9944"/>
                          <a:pt x="11638" y="10152"/>
                        </a:cubicBezTo>
                        <a:cubicBezTo>
                          <a:pt x="11638" y="10455"/>
                          <a:pt x="11359" y="10632"/>
                          <a:pt x="10921" y="10632"/>
                        </a:cubicBezTo>
                        <a:cubicBezTo>
                          <a:pt x="10517" y="10632"/>
                          <a:pt x="10052" y="10517"/>
                          <a:pt x="9678" y="10296"/>
                        </a:cubicBezTo>
                        <a:lnTo>
                          <a:pt x="9511" y="10176"/>
                        </a:lnTo>
                        <a:lnTo>
                          <a:pt x="9176" y="11304"/>
                        </a:lnTo>
                        <a:lnTo>
                          <a:pt x="9296" y="11376"/>
                        </a:lnTo>
                        <a:cubicBezTo>
                          <a:pt x="9598" y="11578"/>
                          <a:pt x="10073" y="11719"/>
                          <a:pt x="10563" y="11760"/>
                        </a:cubicBezTo>
                        <a:lnTo>
                          <a:pt x="10563" y="12576"/>
                        </a:lnTo>
                        <a:lnTo>
                          <a:pt x="11590" y="12576"/>
                        </a:lnTo>
                        <a:lnTo>
                          <a:pt x="11590" y="11688"/>
                        </a:lnTo>
                        <a:cubicBezTo>
                          <a:pt x="12456" y="11494"/>
                          <a:pt x="13000" y="10867"/>
                          <a:pt x="13000" y="10056"/>
                        </a:cubicBezTo>
                        <a:cubicBezTo>
                          <a:pt x="13000" y="9243"/>
                          <a:pt x="12565" y="8714"/>
                          <a:pt x="11542" y="8328"/>
                        </a:cubicBezTo>
                        <a:cubicBezTo>
                          <a:pt x="10855" y="8053"/>
                          <a:pt x="10634" y="7910"/>
                          <a:pt x="10634" y="7680"/>
                        </a:cubicBezTo>
                        <a:cubicBezTo>
                          <a:pt x="10634" y="7415"/>
                          <a:pt x="10861" y="7248"/>
                          <a:pt x="11256" y="7248"/>
                        </a:cubicBezTo>
                        <a:cubicBezTo>
                          <a:pt x="11748" y="7248"/>
                          <a:pt x="12084" y="7395"/>
                          <a:pt x="12283" y="7488"/>
                        </a:cubicBezTo>
                        <a:lnTo>
                          <a:pt x="12498" y="7608"/>
                        </a:lnTo>
                        <a:lnTo>
                          <a:pt x="12833" y="6504"/>
                        </a:lnTo>
                        <a:lnTo>
                          <a:pt x="12713" y="6432"/>
                        </a:lnTo>
                        <a:cubicBezTo>
                          <a:pt x="12385" y="6268"/>
                          <a:pt x="12033" y="6198"/>
                          <a:pt x="11638" y="6168"/>
                        </a:cubicBezTo>
                        <a:lnTo>
                          <a:pt x="11638" y="5376"/>
                        </a:lnTo>
                        <a:lnTo>
                          <a:pt x="10610" y="5376"/>
                        </a:lnTo>
                        <a:close/>
                        <a:moveTo>
                          <a:pt x="0" y="13056"/>
                        </a:moveTo>
                        <a:lnTo>
                          <a:pt x="0" y="21600"/>
                        </a:lnTo>
                        <a:lnTo>
                          <a:pt x="2963" y="21600"/>
                        </a:lnTo>
                        <a:lnTo>
                          <a:pt x="2963" y="20712"/>
                        </a:lnTo>
                        <a:cubicBezTo>
                          <a:pt x="3076" y="20767"/>
                          <a:pt x="3226" y="20880"/>
                          <a:pt x="3226" y="20880"/>
                        </a:cubicBezTo>
                        <a:cubicBezTo>
                          <a:pt x="3734" y="21161"/>
                          <a:pt x="4526" y="21504"/>
                          <a:pt x="5329" y="21504"/>
                        </a:cubicBezTo>
                        <a:lnTo>
                          <a:pt x="11136" y="21504"/>
                        </a:lnTo>
                        <a:cubicBezTo>
                          <a:pt x="16140" y="21504"/>
                          <a:pt x="19587" y="18674"/>
                          <a:pt x="20838" y="17280"/>
                        </a:cubicBezTo>
                        <a:cubicBezTo>
                          <a:pt x="21214" y="16864"/>
                          <a:pt x="21600" y="16430"/>
                          <a:pt x="21555" y="15888"/>
                        </a:cubicBezTo>
                        <a:cubicBezTo>
                          <a:pt x="21516" y="15404"/>
                          <a:pt x="21169" y="15033"/>
                          <a:pt x="20647" y="14616"/>
                        </a:cubicBezTo>
                        <a:cubicBezTo>
                          <a:pt x="20282" y="14324"/>
                          <a:pt x="19575" y="13992"/>
                          <a:pt x="18783" y="13992"/>
                        </a:cubicBezTo>
                        <a:cubicBezTo>
                          <a:pt x="18113" y="13992"/>
                          <a:pt x="17147" y="14223"/>
                          <a:pt x="16322" y="15384"/>
                        </a:cubicBezTo>
                        <a:cubicBezTo>
                          <a:pt x="15579" y="16335"/>
                          <a:pt x="14641" y="16727"/>
                          <a:pt x="13884" y="16872"/>
                        </a:cubicBezTo>
                        <a:cubicBezTo>
                          <a:pt x="13952" y="16702"/>
                          <a:pt x="14001" y="16488"/>
                          <a:pt x="14004" y="16200"/>
                        </a:cubicBezTo>
                        <a:cubicBezTo>
                          <a:pt x="14010" y="14586"/>
                          <a:pt x="12716" y="13376"/>
                          <a:pt x="10945" y="13368"/>
                        </a:cubicBezTo>
                        <a:lnTo>
                          <a:pt x="4636" y="13368"/>
                        </a:lnTo>
                        <a:cubicBezTo>
                          <a:pt x="4042" y="13368"/>
                          <a:pt x="3456" y="13555"/>
                          <a:pt x="2963" y="13872"/>
                        </a:cubicBezTo>
                        <a:lnTo>
                          <a:pt x="2963" y="13056"/>
                        </a:lnTo>
                        <a:lnTo>
                          <a:pt x="0" y="13056"/>
                        </a:lnTo>
                        <a:close/>
                        <a:moveTo>
                          <a:pt x="932" y="13896"/>
                        </a:moveTo>
                        <a:lnTo>
                          <a:pt x="1983" y="13896"/>
                        </a:lnTo>
                        <a:lnTo>
                          <a:pt x="1983" y="14928"/>
                        </a:lnTo>
                        <a:lnTo>
                          <a:pt x="932" y="14928"/>
                        </a:lnTo>
                        <a:lnTo>
                          <a:pt x="932" y="13896"/>
                        </a:lnTo>
                        <a:close/>
                        <a:moveTo>
                          <a:pt x="10945" y="14400"/>
                        </a:moveTo>
                        <a:cubicBezTo>
                          <a:pt x="11954" y="14404"/>
                          <a:pt x="12981" y="14990"/>
                          <a:pt x="12976" y="16200"/>
                        </a:cubicBezTo>
                        <a:cubicBezTo>
                          <a:pt x="12976" y="16898"/>
                          <a:pt x="12499" y="16938"/>
                          <a:pt x="12474" y="16944"/>
                        </a:cubicBezTo>
                        <a:lnTo>
                          <a:pt x="7838" y="16944"/>
                        </a:lnTo>
                        <a:cubicBezTo>
                          <a:pt x="7552" y="16944"/>
                          <a:pt x="7336" y="17187"/>
                          <a:pt x="7336" y="17472"/>
                        </a:cubicBezTo>
                        <a:cubicBezTo>
                          <a:pt x="7336" y="17758"/>
                          <a:pt x="7552" y="17976"/>
                          <a:pt x="7838" y="17976"/>
                        </a:cubicBezTo>
                        <a:lnTo>
                          <a:pt x="13024" y="17976"/>
                        </a:lnTo>
                        <a:cubicBezTo>
                          <a:pt x="13796" y="17976"/>
                          <a:pt x="15753" y="17787"/>
                          <a:pt x="17134" y="16008"/>
                        </a:cubicBezTo>
                        <a:cubicBezTo>
                          <a:pt x="17593" y="15359"/>
                          <a:pt x="18159" y="15024"/>
                          <a:pt x="18783" y="15024"/>
                        </a:cubicBezTo>
                        <a:cubicBezTo>
                          <a:pt x="19345" y="15024"/>
                          <a:pt x="19826" y="15291"/>
                          <a:pt x="20002" y="15432"/>
                        </a:cubicBezTo>
                        <a:cubicBezTo>
                          <a:pt x="20518" y="15846"/>
                          <a:pt x="20527" y="15978"/>
                          <a:pt x="20528" y="15984"/>
                        </a:cubicBezTo>
                        <a:cubicBezTo>
                          <a:pt x="20530" y="16089"/>
                          <a:pt x="20198" y="16444"/>
                          <a:pt x="20074" y="16584"/>
                        </a:cubicBezTo>
                        <a:cubicBezTo>
                          <a:pt x="18914" y="17876"/>
                          <a:pt x="15725" y="20448"/>
                          <a:pt x="11136" y="20448"/>
                        </a:cubicBezTo>
                        <a:lnTo>
                          <a:pt x="5329" y="20448"/>
                        </a:lnTo>
                        <a:cubicBezTo>
                          <a:pt x="4349" y="20448"/>
                          <a:pt x="3282" y="19687"/>
                          <a:pt x="3274" y="19680"/>
                        </a:cubicBezTo>
                        <a:cubicBezTo>
                          <a:pt x="3184" y="19613"/>
                          <a:pt x="3072" y="19584"/>
                          <a:pt x="2963" y="19584"/>
                        </a:cubicBezTo>
                        <a:lnTo>
                          <a:pt x="2963" y="15024"/>
                        </a:lnTo>
                        <a:cubicBezTo>
                          <a:pt x="3078" y="15025"/>
                          <a:pt x="3181" y="14974"/>
                          <a:pt x="3274" y="14904"/>
                        </a:cubicBezTo>
                        <a:lnTo>
                          <a:pt x="3393" y="14832"/>
                        </a:lnTo>
                        <a:cubicBezTo>
                          <a:pt x="3744" y="14564"/>
                          <a:pt x="4190" y="14424"/>
                          <a:pt x="4636" y="14424"/>
                        </a:cubicBezTo>
                        <a:lnTo>
                          <a:pt x="10945" y="1440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7200" tIns="17200" rIns="17200" bIns="17200" numCol="1" anchor="ctr">
                    <a:noAutofit/>
                  </a:bodyPr>
                  <a:lstStyle/>
                  <a:p>
                    <a:pPr marL="0" marR="0" lvl="0" indent="0" algn="l" defTabSz="86029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6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endPara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Huawei Sans"/>
                      <a:cs typeface="Huawei Sans"/>
                      <a:sym typeface="Huawei Sans"/>
                    </a:endParaRPr>
                  </a:p>
                </p:txBody>
              </p:sp>
              <p:sp>
                <p:nvSpPr>
                  <p:cNvPr id="354" name="文本框 122">
                    <a:extLst>
                      <a:ext uri="{FF2B5EF4-FFF2-40B4-BE49-F238E27FC236}">
                        <a16:creationId xmlns:a16="http://schemas.microsoft.com/office/drawing/2014/main" id="{DECD5573-3E37-4785-AFAC-03CF73E7B1FE}"/>
                      </a:ext>
                    </a:extLst>
                  </p:cNvPr>
                  <p:cNvSpPr txBox="1"/>
                  <p:nvPr/>
                </p:nvSpPr>
                <p:spPr>
                  <a:xfrm>
                    <a:off x="6147865" y="9727683"/>
                    <a:ext cx="354104" cy="78279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ctr" defTabSz="257732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r>
                      <a: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EBEB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Huawei Sans"/>
                        <a:sym typeface="Huawei Sans"/>
                      </a:rPr>
                      <a:t>Transaction credit</a:t>
                    </a: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Huawei Sans"/>
                      <a:cs typeface="方正兰亭黑简体"/>
                      <a:sym typeface="方正兰亭黑简体"/>
                    </a:endParaRPr>
                  </a:p>
                </p:txBody>
              </p:sp>
            </p:grpSp>
            <p:grpSp>
              <p:nvGrpSpPr>
                <p:cNvPr id="349" name="组合 348">
                  <a:extLst>
                    <a:ext uri="{FF2B5EF4-FFF2-40B4-BE49-F238E27FC236}">
                      <a16:creationId xmlns:a16="http://schemas.microsoft.com/office/drawing/2014/main" id="{70B7EB81-2D70-44DC-81D3-7DDD8E0377A1}"/>
                    </a:ext>
                  </a:extLst>
                </p:cNvPr>
                <p:cNvGrpSpPr/>
                <p:nvPr/>
              </p:nvGrpSpPr>
              <p:grpSpPr>
                <a:xfrm>
                  <a:off x="6723841" y="3578291"/>
                  <a:ext cx="325962" cy="189979"/>
                  <a:chOff x="6689633" y="9599578"/>
                  <a:chExt cx="354104" cy="206380"/>
                </a:xfrm>
              </p:grpSpPr>
              <p:sp>
                <p:nvSpPr>
                  <p:cNvPr id="351" name="Shape 23310">
                    <a:extLst>
                      <a:ext uri="{FF2B5EF4-FFF2-40B4-BE49-F238E27FC236}">
                        <a16:creationId xmlns:a16="http://schemas.microsoft.com/office/drawing/2014/main" id="{C5CD6332-E675-46CD-9F50-2BCDE8238C65}"/>
                      </a:ext>
                    </a:extLst>
                  </p:cNvPr>
                  <p:cNvSpPr/>
                  <p:nvPr/>
                </p:nvSpPr>
                <p:spPr>
                  <a:xfrm>
                    <a:off x="6813258" y="9599578"/>
                    <a:ext cx="106854" cy="11414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0" y="17494"/>
                        </a:lnTo>
                        <a:lnTo>
                          <a:pt x="10873" y="17494"/>
                        </a:lnTo>
                        <a:lnTo>
                          <a:pt x="10873" y="16262"/>
                        </a:lnTo>
                        <a:cubicBezTo>
                          <a:pt x="10873" y="16262"/>
                          <a:pt x="1312" y="16262"/>
                          <a:pt x="1312" y="16262"/>
                        </a:cubicBezTo>
                        <a:lnTo>
                          <a:pt x="1312" y="1232"/>
                        </a:lnTo>
                        <a:lnTo>
                          <a:pt x="15974" y="1232"/>
                        </a:lnTo>
                        <a:lnTo>
                          <a:pt x="15974" y="5776"/>
                        </a:lnTo>
                        <a:cubicBezTo>
                          <a:pt x="16254" y="5729"/>
                          <a:pt x="16549" y="5694"/>
                          <a:pt x="16849" y="5694"/>
                        </a:cubicBezTo>
                        <a:cubicBezTo>
                          <a:pt x="17000" y="5694"/>
                          <a:pt x="17136" y="5715"/>
                          <a:pt x="17286" y="5722"/>
                        </a:cubicBezTo>
                        <a:lnTo>
                          <a:pt x="17286" y="0"/>
                        </a:lnTo>
                        <a:lnTo>
                          <a:pt x="0" y="0"/>
                        </a:lnTo>
                        <a:close/>
                        <a:moveTo>
                          <a:pt x="2798" y="4380"/>
                        </a:moveTo>
                        <a:cubicBezTo>
                          <a:pt x="2798" y="4380"/>
                          <a:pt x="2798" y="5667"/>
                          <a:pt x="2798" y="5667"/>
                        </a:cubicBezTo>
                        <a:lnTo>
                          <a:pt x="13700" y="5667"/>
                        </a:lnTo>
                        <a:lnTo>
                          <a:pt x="13700" y="4380"/>
                        </a:lnTo>
                        <a:lnTo>
                          <a:pt x="2798" y="4380"/>
                        </a:lnTo>
                        <a:close/>
                        <a:moveTo>
                          <a:pt x="16645" y="7008"/>
                        </a:moveTo>
                        <a:cubicBezTo>
                          <a:pt x="14667" y="7008"/>
                          <a:pt x="13059" y="8512"/>
                          <a:pt x="13059" y="10376"/>
                        </a:cubicBezTo>
                        <a:cubicBezTo>
                          <a:pt x="13059" y="12233"/>
                          <a:pt x="14667" y="13743"/>
                          <a:pt x="16645" y="13743"/>
                        </a:cubicBezTo>
                        <a:cubicBezTo>
                          <a:pt x="18629" y="13743"/>
                          <a:pt x="20230" y="12233"/>
                          <a:pt x="20230" y="10376"/>
                        </a:cubicBezTo>
                        <a:cubicBezTo>
                          <a:pt x="20230" y="8511"/>
                          <a:pt x="18629" y="7008"/>
                          <a:pt x="16645" y="7008"/>
                        </a:cubicBezTo>
                        <a:close/>
                        <a:moveTo>
                          <a:pt x="2798" y="7884"/>
                        </a:moveTo>
                        <a:cubicBezTo>
                          <a:pt x="2798" y="7884"/>
                          <a:pt x="2798" y="9171"/>
                          <a:pt x="2798" y="9171"/>
                        </a:cubicBezTo>
                        <a:lnTo>
                          <a:pt x="11718" y="9171"/>
                        </a:lnTo>
                        <a:cubicBezTo>
                          <a:pt x="11810" y="8705"/>
                          <a:pt x="11991" y="8284"/>
                          <a:pt x="12214" y="7884"/>
                        </a:cubicBezTo>
                        <a:lnTo>
                          <a:pt x="2798" y="7884"/>
                        </a:lnTo>
                        <a:close/>
                        <a:moveTo>
                          <a:pt x="2798" y="12265"/>
                        </a:moveTo>
                        <a:cubicBezTo>
                          <a:pt x="2798" y="12265"/>
                          <a:pt x="2798" y="13551"/>
                          <a:pt x="2798" y="13551"/>
                        </a:cubicBezTo>
                        <a:lnTo>
                          <a:pt x="12039" y="13551"/>
                        </a:lnTo>
                        <a:cubicBezTo>
                          <a:pt x="12290" y="13411"/>
                          <a:pt x="12571" y="13297"/>
                          <a:pt x="12855" y="13223"/>
                        </a:cubicBezTo>
                        <a:cubicBezTo>
                          <a:pt x="12589" y="12930"/>
                          <a:pt x="12343" y="12612"/>
                          <a:pt x="12155" y="12265"/>
                        </a:cubicBezTo>
                        <a:lnTo>
                          <a:pt x="2798" y="12265"/>
                        </a:lnTo>
                        <a:close/>
                        <a:moveTo>
                          <a:pt x="13992" y="14017"/>
                        </a:moveTo>
                        <a:cubicBezTo>
                          <a:pt x="12968" y="14017"/>
                          <a:pt x="12126" y="14897"/>
                          <a:pt x="12126" y="15988"/>
                        </a:cubicBezTo>
                        <a:lnTo>
                          <a:pt x="12126" y="21408"/>
                        </a:lnTo>
                        <a:cubicBezTo>
                          <a:pt x="12126" y="21474"/>
                          <a:pt x="12155" y="21532"/>
                          <a:pt x="12155" y="21600"/>
                        </a:cubicBezTo>
                        <a:lnTo>
                          <a:pt x="21571" y="21600"/>
                        </a:lnTo>
                        <a:cubicBezTo>
                          <a:pt x="21578" y="21532"/>
                          <a:pt x="21600" y="21474"/>
                          <a:pt x="21600" y="21408"/>
                        </a:cubicBezTo>
                        <a:lnTo>
                          <a:pt x="21600" y="15988"/>
                        </a:lnTo>
                        <a:cubicBezTo>
                          <a:pt x="21600" y="14897"/>
                          <a:pt x="20764" y="14017"/>
                          <a:pt x="19734" y="14017"/>
                        </a:cubicBezTo>
                        <a:lnTo>
                          <a:pt x="13992" y="14017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17200" tIns="17200" rIns="17200" bIns="17200" numCol="1" anchor="ctr">
                    <a:noAutofit/>
                  </a:bodyPr>
                  <a:lstStyle/>
                  <a:p>
                    <a:pPr marL="0" marR="0" lvl="0" indent="0" algn="l" defTabSz="86029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6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endPara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Arial" panose="020B0604020202020204" pitchFamily="34" charset="0"/>
                      <a:ea typeface="Huawei Sans"/>
                      <a:cs typeface="Huawei Sans"/>
                      <a:sym typeface="Huawei Sans"/>
                    </a:endParaRPr>
                  </a:p>
                </p:txBody>
              </p:sp>
              <p:sp>
                <p:nvSpPr>
                  <p:cNvPr id="352" name="文本框 122">
                    <a:extLst>
                      <a:ext uri="{FF2B5EF4-FFF2-40B4-BE49-F238E27FC236}">
                        <a16:creationId xmlns:a16="http://schemas.microsoft.com/office/drawing/2014/main" id="{A332361A-6847-4C2B-8F82-83760273453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9633" y="9727679"/>
                    <a:ext cx="354104" cy="78279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  </a:ext>
                  </a:extLst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marL="0" marR="0" lvl="0" indent="0" algn="ctr" defTabSz="257732" rtl="0" eaLnBrk="1" fontAlgn="ctr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4000">
                        <a:solidFill>
                          <a:srgbClr val="FFFFFF"/>
                        </a:solidFill>
                        <a:latin typeface="Arial"/>
                        <a:ea typeface="Huawei Sans"/>
                        <a:cs typeface="Huawei Sans"/>
                        <a:sym typeface="Huawei Sans"/>
                      </a:defRPr>
                    </a:pPr>
                    <a:r>
                      <a: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EBEB">
                            <a:lumMod val="10000"/>
                          </a:srgb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Huawei Sans"/>
                        <a:sym typeface="Huawei Sans"/>
                      </a:rPr>
                      <a:t>Enterprise credit</a:t>
                    </a:r>
                    <a:endParaRPr kumimoji="0" lang="en-US" sz="5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EBEBEB">
                          <a:lumMod val="10000"/>
                        </a:srgb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Huawei Sans"/>
                      <a:cs typeface="方正兰亭黑简体"/>
                      <a:sym typeface="方正兰亭黑简体"/>
                    </a:endParaRPr>
                  </a:p>
                </p:txBody>
              </p:sp>
            </p:grpSp>
            <p:sp>
              <p:nvSpPr>
                <p:cNvPr id="350" name="加号 349">
                  <a:extLst>
                    <a:ext uri="{FF2B5EF4-FFF2-40B4-BE49-F238E27FC236}">
                      <a16:creationId xmlns:a16="http://schemas.microsoft.com/office/drawing/2014/main" id="{AE9E9437-841A-41BB-AC4C-95289318D384}"/>
                    </a:ext>
                  </a:extLst>
                </p:cNvPr>
                <p:cNvSpPr/>
                <p:nvPr/>
              </p:nvSpPr>
              <p:spPr>
                <a:xfrm>
                  <a:off x="6641792" y="3579358"/>
                  <a:ext cx="109351" cy="109351"/>
                </a:xfrm>
                <a:prstGeom prst="mathPlus">
                  <a:avLst>
                    <a:gd name="adj1" fmla="val 14080"/>
                  </a:avLst>
                </a:prstGeom>
                <a:solidFill>
                  <a:srgbClr val="C00000"/>
                </a:solidFill>
                <a:ln w="3175">
                  <a:noFill/>
                  <a:miter/>
                </a:ln>
              </p:spPr>
              <p:txBody>
                <a:bodyPr lIns="17200" tIns="17200" rIns="17200" bIns="17200" anchor="ctr">
                  <a:noAutofit/>
                </a:bodyPr>
                <a:lstStyle/>
                <a:p>
                  <a:pPr marL="67740" marR="0" lvl="0" indent="-67740" algn="ctr" defTabSz="914034" rtl="0" eaLnBrk="1" fontAlgn="ctr" latinLnBrk="0" hangingPunct="1">
                    <a:lnSpc>
                      <a:spcPct val="90000"/>
                    </a:lnSpc>
                    <a:spcBef>
                      <a:spcPts val="143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CN" sz="5998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>
                      <a:outerShdw blurRad="38100" dist="38100" dir="2700000" rotWithShape="0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微软雅黑"/>
                    <a:cs typeface="Huawei Sans"/>
                  </a:endParaRPr>
                </a:p>
              </p:txBody>
            </p:sp>
          </p:grpSp>
        </p:grpSp>
        <p:sp>
          <p:nvSpPr>
            <p:cNvPr id="309" name="矩形: 圆角 177">
              <a:extLst>
                <a:ext uri="{FF2B5EF4-FFF2-40B4-BE49-F238E27FC236}">
                  <a16:creationId xmlns:a16="http://schemas.microsoft.com/office/drawing/2014/main" id="{FA38FCD4-352F-4EED-86BB-3E386D8458E5}"/>
                </a:ext>
              </a:extLst>
            </p:cNvPr>
            <p:cNvSpPr/>
            <p:nvPr/>
          </p:nvSpPr>
          <p:spPr>
            <a:xfrm>
              <a:off x="6357370" y="2416016"/>
              <a:ext cx="765394" cy="573858"/>
            </a:xfrm>
            <a:prstGeom prst="roundRect">
              <a:avLst>
                <a:gd name="adj" fmla="val 2105"/>
              </a:avLst>
            </a:prstGeom>
            <a:solidFill>
              <a:srgbClr val="FFFFFF"/>
            </a:solidFill>
            <a:ln w="3175">
              <a:solidFill>
                <a:srgbClr val="FFFFFF">
                  <a:lumMod val="85000"/>
                </a:srgbClr>
              </a:solidFill>
              <a:miter/>
            </a:ln>
            <a:effectLst>
              <a:outerShdw blurRad="38100" dist="25400" dir="5400000" sx="98000" sy="98000" algn="t" rotWithShape="0">
                <a:prstClr val="black">
                  <a:alpha val="20000"/>
                </a:prstClr>
              </a:outerShdw>
            </a:effectLst>
          </p:spPr>
          <p:txBody>
            <a:bodyPr lIns="72244" tIns="72244" rIns="72244" bIns="72244" anchor="b">
              <a:noAutofit/>
            </a:bodyPr>
            <a:lstStyle/>
            <a:p>
              <a:pPr marL="0" marR="0" lvl="0" indent="0" algn="ctr" defTabSz="353283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597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Huawei Sans"/>
                <a:sym typeface="Arial"/>
              </a:endParaRPr>
            </a:p>
          </p:txBody>
        </p:sp>
        <p:sp>
          <p:nvSpPr>
            <p:cNvPr id="310" name="文本框 113">
              <a:extLst>
                <a:ext uri="{FF2B5EF4-FFF2-40B4-BE49-F238E27FC236}">
                  <a16:creationId xmlns:a16="http://schemas.microsoft.com/office/drawing/2014/main" id="{0E45F91C-D195-47EB-A700-18996C771FD8}"/>
                </a:ext>
              </a:extLst>
            </p:cNvPr>
            <p:cNvSpPr txBox="1"/>
            <p:nvPr/>
          </p:nvSpPr>
          <p:spPr>
            <a:xfrm>
              <a:off x="6380207" y="2776933"/>
              <a:ext cx="719720" cy="10460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17200" tIns="17200" rIns="17200" bIns="17200" anchor="ctr">
              <a:noAutofit/>
            </a:bodyPr>
            <a:lstStyle/>
            <a:p>
              <a:pPr marL="0" marR="0" lvl="0" indent="0" algn="ctr" defTabSz="257732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Arial"/>
                  <a:ea typeface="Huawei Sans"/>
                  <a:cs typeface="Huawei Sans"/>
                  <a:sym typeface="Huawei Sans"/>
                </a:defRPr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Huawei Sans"/>
                  <a:sym typeface="Huawei Sans"/>
                </a:rPr>
                <a:t>Warehouse management system information</a:t>
              </a: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uawei Sans"/>
                <a:cs typeface="方正兰亭黑简体"/>
                <a:sym typeface="方正兰亭黑简体"/>
              </a:endParaRPr>
            </a:p>
          </p:txBody>
        </p:sp>
        <p:sp>
          <p:nvSpPr>
            <p:cNvPr id="311" name="Comprehensive collateral info…">
              <a:extLst>
                <a:ext uri="{FF2B5EF4-FFF2-40B4-BE49-F238E27FC236}">
                  <a16:creationId xmlns:a16="http://schemas.microsoft.com/office/drawing/2014/main" id="{EDE86B7B-958D-4DE0-83D8-8617B3231781}"/>
                </a:ext>
              </a:extLst>
            </p:cNvPr>
            <p:cNvSpPr txBox="1"/>
            <p:nvPr/>
          </p:nvSpPr>
          <p:spPr>
            <a:xfrm>
              <a:off x="6438677" y="2457825"/>
              <a:ext cx="602781" cy="10460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17200" tIns="17200" rIns="17200" bIns="17200">
              <a:noAutofit/>
            </a:bodyPr>
            <a:lstStyle/>
            <a:p>
              <a:pPr marL="0" marR="0" lvl="0" indent="0" algn="ctr" defTabSz="257732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Arial"/>
                  <a:ea typeface="Huawei Sans"/>
                  <a:cs typeface="Huawei Sans"/>
                  <a:sym typeface="Huawei Sans"/>
                </a:defRPr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cs typeface="Huawei Sans"/>
                  <a:sym typeface="Huawei Sans"/>
                </a:rPr>
                <a:t>Comprehensive pledge information</a:t>
              </a:r>
              <a:endParaRPr kumimoji="0" lang="en-US" sz="5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uawei Sans"/>
                <a:cs typeface="方正兰亭黑简体"/>
                <a:sym typeface="方正兰亭黑简体"/>
              </a:endParaRPr>
            </a:p>
          </p:txBody>
        </p:sp>
        <p:sp>
          <p:nvSpPr>
            <p:cNvPr id="312" name="加号 311">
              <a:extLst>
                <a:ext uri="{FF2B5EF4-FFF2-40B4-BE49-F238E27FC236}">
                  <a16:creationId xmlns:a16="http://schemas.microsoft.com/office/drawing/2014/main" id="{D3B2811D-4711-481A-98B1-387D91CD2976}"/>
                </a:ext>
              </a:extLst>
            </p:cNvPr>
            <p:cNvSpPr/>
            <p:nvPr/>
          </p:nvSpPr>
          <p:spPr>
            <a:xfrm>
              <a:off x="6685392" y="2637297"/>
              <a:ext cx="109351" cy="109351"/>
            </a:xfrm>
            <a:prstGeom prst="mathPlus">
              <a:avLst>
                <a:gd name="adj1" fmla="val 14080"/>
              </a:avLst>
            </a:prstGeom>
            <a:solidFill>
              <a:srgbClr val="C00000"/>
            </a:solidFill>
            <a:ln w="3175">
              <a:noFill/>
              <a:miter/>
            </a:ln>
          </p:spPr>
          <p:txBody>
            <a:bodyPr lIns="17200" tIns="17200" rIns="17200" bIns="17200" anchor="ctr">
              <a:noAutofit/>
            </a:bodyPr>
            <a:lstStyle/>
            <a:p>
              <a:pPr marL="67740" marR="0" lvl="0" indent="-67740" algn="ctr" defTabSz="914034" rtl="0" eaLnBrk="1" fontAlgn="ctr" latinLnBrk="0" hangingPunct="1">
                <a:lnSpc>
                  <a:spcPct val="90000"/>
                </a:lnSpc>
                <a:spcBef>
                  <a:spcPts val="14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998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/>
                <a:cs typeface="Huawei Sans"/>
              </a:endParaRPr>
            </a:p>
          </p:txBody>
        </p:sp>
        <p:sp>
          <p:nvSpPr>
            <p:cNvPr id="313" name="加号 312">
              <a:extLst>
                <a:ext uri="{FF2B5EF4-FFF2-40B4-BE49-F238E27FC236}">
                  <a16:creationId xmlns:a16="http://schemas.microsoft.com/office/drawing/2014/main" id="{8237DE58-FA02-49E1-BE9B-241DE78AB500}"/>
                </a:ext>
              </a:extLst>
            </p:cNvPr>
            <p:cNvSpPr/>
            <p:nvPr/>
          </p:nvSpPr>
          <p:spPr>
            <a:xfrm>
              <a:off x="7407217" y="2722410"/>
              <a:ext cx="109351" cy="109351"/>
            </a:xfrm>
            <a:prstGeom prst="mathPlus">
              <a:avLst>
                <a:gd name="adj1" fmla="val 14080"/>
              </a:avLst>
            </a:prstGeom>
            <a:solidFill>
              <a:srgbClr val="C00000"/>
            </a:solidFill>
            <a:ln w="3175">
              <a:noFill/>
              <a:miter/>
            </a:ln>
          </p:spPr>
          <p:txBody>
            <a:bodyPr lIns="17200" tIns="17200" rIns="17200" bIns="17200" anchor="ctr">
              <a:noAutofit/>
            </a:bodyPr>
            <a:lstStyle/>
            <a:p>
              <a:pPr marL="67740" marR="0" lvl="0" indent="-67740" algn="ctr" defTabSz="914034" rtl="0" eaLnBrk="1" fontAlgn="ctr" latinLnBrk="0" hangingPunct="1">
                <a:lnSpc>
                  <a:spcPct val="90000"/>
                </a:lnSpc>
                <a:spcBef>
                  <a:spcPts val="14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5998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10000"/>
                  </a:srgb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/>
                <a:cs typeface="Huawei Sans"/>
              </a:endParaRPr>
            </a:p>
          </p:txBody>
        </p:sp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EAE86278-0484-474B-91EA-48070E520BCD}"/>
                </a:ext>
              </a:extLst>
            </p:cNvPr>
            <p:cNvGrpSpPr/>
            <p:nvPr/>
          </p:nvGrpSpPr>
          <p:grpSpPr>
            <a:xfrm>
              <a:off x="4103724" y="2416016"/>
              <a:ext cx="420672" cy="573858"/>
              <a:chOff x="4103724" y="2416016"/>
              <a:chExt cx="420672" cy="573858"/>
            </a:xfrm>
          </p:grpSpPr>
          <p:sp>
            <p:nvSpPr>
              <p:cNvPr id="338" name="矩形: 圆角 96">
                <a:extLst>
                  <a:ext uri="{FF2B5EF4-FFF2-40B4-BE49-F238E27FC236}">
                    <a16:creationId xmlns:a16="http://schemas.microsoft.com/office/drawing/2014/main" id="{72E7807C-A25E-439C-B64A-855B066B77D0}"/>
                  </a:ext>
                </a:extLst>
              </p:cNvPr>
              <p:cNvSpPr/>
              <p:nvPr/>
            </p:nvSpPr>
            <p:spPr>
              <a:xfrm>
                <a:off x="4103724" y="2416016"/>
                <a:ext cx="420672" cy="573858"/>
              </a:xfrm>
              <a:prstGeom prst="roundRect">
                <a:avLst>
                  <a:gd name="adj" fmla="val 2922"/>
                </a:avLst>
              </a:prstGeom>
              <a:solidFill>
                <a:srgbClr val="FFFFFF"/>
              </a:solidFill>
              <a:ln w="3175">
                <a:solidFill>
                  <a:srgbClr val="FFFFFF">
                    <a:lumMod val="85000"/>
                  </a:srgbClr>
                </a:solidFill>
                <a:miter/>
              </a:ln>
              <a:effectLst>
                <a:outerShdw blurRad="38100" dist="25400" dir="5400000" sx="98000" sy="98000" algn="t" rotWithShape="0">
                  <a:prstClr val="black">
                    <a:alpha val="20000"/>
                  </a:prstClr>
                </a:outerShdw>
              </a:effectLst>
            </p:spPr>
            <p:txBody>
              <a:bodyPr lIns="72244" tIns="72244" rIns="72244" bIns="72244" anchor="b">
                <a:noAutofit/>
              </a:bodyPr>
              <a:lstStyle/>
              <a:p>
                <a:pPr marL="0" marR="0" lvl="0" indent="0" algn="ctr" defTabSz="353283" rtl="0" eaLnBrk="1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97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Arial"/>
                </a:endParaRPr>
              </a:p>
            </p:txBody>
          </p:sp>
          <p:sp>
            <p:nvSpPr>
              <p:cNvPr id="339" name="文本框 565">
                <a:extLst>
                  <a:ext uri="{FF2B5EF4-FFF2-40B4-BE49-F238E27FC236}">
                    <a16:creationId xmlns:a16="http://schemas.microsoft.com/office/drawing/2014/main" id="{4EC26969-5857-4AB4-866B-F712F3E9E9CE}"/>
                  </a:ext>
                </a:extLst>
              </p:cNvPr>
              <p:cNvSpPr txBox="1"/>
              <p:nvPr/>
            </p:nvSpPr>
            <p:spPr>
              <a:xfrm>
                <a:off x="4129529" y="2583780"/>
                <a:ext cx="103583" cy="57646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none" lIns="0" tIns="0" rIns="0" bIns="0">
                <a:noAutofit/>
              </a:bodyPr>
              <a:lstStyle>
                <a:lvl1pPr algn="ctr">
                  <a:defRPr sz="3200">
                    <a:solidFill>
                      <a:srgbClr val="FFFFFF"/>
                    </a:solidFill>
                    <a:latin typeface="Arial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marL="0" marR="0" lvl="0" indent="0" algn="ctr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Huawei Sans"/>
                    <a:sym typeface="Huawei Sans"/>
                  </a:rPr>
                  <a:t>NVR</a:t>
                </a:r>
              </a:p>
            </p:txBody>
          </p:sp>
          <p:sp>
            <p:nvSpPr>
              <p:cNvPr id="340" name="Rectangle 18">
                <a:extLst>
                  <a:ext uri="{FF2B5EF4-FFF2-40B4-BE49-F238E27FC236}">
                    <a16:creationId xmlns:a16="http://schemas.microsoft.com/office/drawing/2014/main" id="{718142D2-AA96-4BBF-B153-116EAB149828}"/>
                  </a:ext>
                </a:extLst>
              </p:cNvPr>
              <p:cNvSpPr txBox="1"/>
              <p:nvPr/>
            </p:nvSpPr>
            <p:spPr>
              <a:xfrm>
                <a:off x="4204854" y="2857683"/>
                <a:ext cx="254108" cy="72057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lIns="0" tIns="0" rIns="0" bIns="0">
                <a:noAutofit/>
              </a:bodyPr>
              <a:lstStyle/>
              <a:p>
                <a:pPr marL="0" marR="0" lvl="0" indent="0" algn="ctr" defTabSz="34412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Arial"/>
                    <a:ea typeface="Huawei Sans"/>
                    <a:cs typeface="Huawei Sans"/>
                    <a:sym typeface="Huawei Sans"/>
                  </a:defRPr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Huawei Sans"/>
                    <a:sym typeface="Huawei Sans"/>
                  </a:rPr>
                  <a:t>Cameras</a:t>
                </a:r>
                <a:endPara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Huawei Sans"/>
                  <a:cs typeface="方正兰亭黑简体"/>
                  <a:sym typeface="方正兰亭黑简体"/>
                </a:endParaRPr>
              </a:p>
            </p:txBody>
          </p:sp>
          <p:sp>
            <p:nvSpPr>
              <p:cNvPr id="341" name="直接连接符 578">
                <a:extLst>
                  <a:ext uri="{FF2B5EF4-FFF2-40B4-BE49-F238E27FC236}">
                    <a16:creationId xmlns:a16="http://schemas.microsoft.com/office/drawing/2014/main" id="{DBAEF5B7-AB6E-4334-A7AD-67BF232361A2}"/>
                  </a:ext>
                </a:extLst>
              </p:cNvPr>
              <p:cNvSpPr/>
              <p:nvPr/>
            </p:nvSpPr>
            <p:spPr>
              <a:xfrm>
                <a:off x="4250842" y="2544626"/>
                <a:ext cx="0" cy="132556"/>
              </a:xfrm>
              <a:prstGeom prst="line">
                <a:avLst/>
              </a:prstGeom>
              <a:ln w="6350">
                <a:solidFill>
                  <a:srgbClr val="FFFFFF">
                    <a:lumMod val="65000"/>
                  </a:srgbClr>
                </a:solidFill>
                <a:miter/>
              </a:ln>
            </p:spPr>
            <p:txBody>
              <a:bodyPr lIns="17200" tIns="17200" rIns="17200" bIns="17200">
                <a:noAutofit/>
              </a:bodyPr>
              <a:lstStyle/>
              <a:p>
                <a:pPr marL="0" marR="0" lvl="0" indent="0" algn="l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sp>
            <p:nvSpPr>
              <p:cNvPr id="342" name="直接连接符 579">
                <a:extLst>
                  <a:ext uri="{FF2B5EF4-FFF2-40B4-BE49-F238E27FC236}">
                    <a16:creationId xmlns:a16="http://schemas.microsoft.com/office/drawing/2014/main" id="{DC09D1A3-24F7-46BC-B8B6-C80437BF37DA}"/>
                  </a:ext>
                </a:extLst>
              </p:cNvPr>
              <p:cNvSpPr/>
              <p:nvPr/>
            </p:nvSpPr>
            <p:spPr>
              <a:xfrm>
                <a:off x="4392576" y="2544626"/>
                <a:ext cx="0" cy="132556"/>
              </a:xfrm>
              <a:prstGeom prst="line">
                <a:avLst/>
              </a:prstGeom>
              <a:ln w="6350">
                <a:solidFill>
                  <a:srgbClr val="FFFFFF">
                    <a:lumMod val="65000"/>
                  </a:srgbClr>
                </a:solidFill>
                <a:miter/>
              </a:ln>
            </p:spPr>
            <p:txBody>
              <a:bodyPr lIns="17200" tIns="17200" rIns="17200" bIns="17200">
                <a:noAutofit/>
              </a:bodyPr>
              <a:lstStyle/>
              <a:p>
                <a:pPr marL="0" marR="0" lvl="0" indent="0" algn="l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pic>
            <p:nvPicPr>
              <p:cNvPr id="343" name="图片 342">
                <a:extLst>
                  <a:ext uri="{FF2B5EF4-FFF2-40B4-BE49-F238E27FC236}">
                    <a16:creationId xmlns:a16="http://schemas.microsoft.com/office/drawing/2014/main" id="{AB07BB4C-2B20-4AC2-891B-0BEE3BF5A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11123" y="2704893"/>
                <a:ext cx="80296" cy="92756"/>
              </a:xfrm>
              <a:prstGeom prst="rect">
                <a:avLst/>
              </a:prstGeom>
            </p:spPr>
          </p:pic>
          <p:pic>
            <p:nvPicPr>
              <p:cNvPr id="344" name="图片 343">
                <a:extLst>
                  <a:ext uri="{FF2B5EF4-FFF2-40B4-BE49-F238E27FC236}">
                    <a16:creationId xmlns:a16="http://schemas.microsoft.com/office/drawing/2014/main" id="{425E59B0-AC6F-4E7B-9B96-CA33745B8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40574" y="2704894"/>
                <a:ext cx="101063" cy="92757"/>
              </a:xfrm>
              <a:prstGeom prst="rect">
                <a:avLst/>
              </a:prstGeom>
            </p:spPr>
          </p:pic>
          <p:pic>
            <p:nvPicPr>
              <p:cNvPr id="345" name="图片 344">
                <a:extLst>
                  <a:ext uri="{FF2B5EF4-FFF2-40B4-BE49-F238E27FC236}">
                    <a16:creationId xmlns:a16="http://schemas.microsoft.com/office/drawing/2014/main" id="{36554DE3-6599-4FC0-B09F-5EAC968D7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05680" y="2481466"/>
                <a:ext cx="230594" cy="69922"/>
              </a:xfrm>
              <a:prstGeom prst="rect">
                <a:avLst/>
              </a:prstGeom>
            </p:spPr>
          </p:pic>
        </p:grpSp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1055D745-D47F-4FF9-9C59-9C4C424DAF93}"/>
                </a:ext>
              </a:extLst>
            </p:cNvPr>
            <p:cNvGrpSpPr/>
            <p:nvPr/>
          </p:nvGrpSpPr>
          <p:grpSpPr>
            <a:xfrm>
              <a:off x="6619844" y="3046810"/>
              <a:ext cx="240446" cy="243068"/>
              <a:chOff x="6574096" y="3057213"/>
              <a:chExt cx="240446" cy="243068"/>
            </a:xfrm>
          </p:grpSpPr>
          <p:sp>
            <p:nvSpPr>
              <p:cNvPr id="335" name="圆形">
                <a:extLst>
                  <a:ext uri="{FF2B5EF4-FFF2-40B4-BE49-F238E27FC236}">
                    <a16:creationId xmlns:a16="http://schemas.microsoft.com/office/drawing/2014/main" id="{992E1D0C-F139-495A-BEA6-AA57D9E70665}"/>
                  </a:ext>
                </a:extLst>
              </p:cNvPr>
              <p:cNvSpPr/>
              <p:nvPr/>
            </p:nvSpPr>
            <p:spPr>
              <a:xfrm>
                <a:off x="6574096" y="3057213"/>
                <a:ext cx="240446" cy="243068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prstDash val="solid"/>
                <a:miter lim="800000"/>
              </a:ln>
              <a:effectLst>
                <a:outerShdw blurRad="63500" sx="94000" sy="94000" algn="ctr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67740" marR="0" lvl="0" indent="-67740" algn="ctr" defTabSz="914034" rtl="0" eaLnBrk="1" fontAlgn="ctr" latinLnBrk="0" hangingPunct="1">
                  <a:lnSpc>
                    <a:spcPct val="90000"/>
                  </a:lnSpc>
                  <a:spcBef>
                    <a:spcPts val="143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998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</a:endParaRPr>
              </a:p>
            </p:txBody>
          </p:sp>
          <p:pic>
            <p:nvPicPr>
              <p:cNvPr id="336" name="图片 335">
                <a:extLst>
                  <a:ext uri="{FF2B5EF4-FFF2-40B4-BE49-F238E27FC236}">
                    <a16:creationId xmlns:a16="http://schemas.microsoft.com/office/drawing/2014/main" id="{F60343B7-9BC0-4C94-B2A4-BDE43C685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24052" y="3125274"/>
                <a:ext cx="141586" cy="106943"/>
              </a:xfrm>
              <a:prstGeom prst="rect">
                <a:avLst/>
              </a:prstGeom>
            </p:spPr>
          </p:pic>
          <p:sp>
            <p:nvSpPr>
              <p:cNvPr id="337" name="圆形">
                <a:extLst>
                  <a:ext uri="{FF2B5EF4-FFF2-40B4-BE49-F238E27FC236}">
                    <a16:creationId xmlns:a16="http://schemas.microsoft.com/office/drawing/2014/main" id="{A606170E-F3F2-4A5A-A1F4-13461F21533B}"/>
                  </a:ext>
                </a:extLst>
              </p:cNvPr>
              <p:cNvSpPr/>
              <p:nvPr/>
            </p:nvSpPr>
            <p:spPr>
              <a:xfrm>
                <a:off x="6589516" y="3074141"/>
                <a:ext cx="209608" cy="209210"/>
              </a:xfrm>
              <a:prstGeom prst="ellipse">
                <a:avLst/>
              </a:prstGeom>
              <a:noFill/>
              <a:ln w="3175" cap="flat">
                <a:solidFill>
                  <a:srgbClr val="C7000B"/>
                </a:solidFill>
                <a:prstDash val="solid"/>
                <a:miter lim="800000"/>
              </a:ln>
              <a:effectLst/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0" marR="0" lvl="0" indent="0" algn="ctr" defTabSz="84118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99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</a:endParaRPr>
              </a:p>
            </p:txBody>
          </p: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FEC3E67B-E63C-4022-A067-DDD00CD5EBFA}"/>
                </a:ext>
              </a:extLst>
            </p:cNvPr>
            <p:cNvGrpSpPr/>
            <p:nvPr/>
          </p:nvGrpSpPr>
          <p:grpSpPr>
            <a:xfrm>
              <a:off x="5526976" y="3278401"/>
              <a:ext cx="240446" cy="243068"/>
              <a:chOff x="5506855" y="3296184"/>
              <a:chExt cx="240446" cy="243068"/>
            </a:xfrm>
          </p:grpSpPr>
          <p:sp>
            <p:nvSpPr>
              <p:cNvPr id="332" name="圆形">
                <a:extLst>
                  <a:ext uri="{FF2B5EF4-FFF2-40B4-BE49-F238E27FC236}">
                    <a16:creationId xmlns:a16="http://schemas.microsoft.com/office/drawing/2014/main" id="{3ABA6D29-9511-4D2A-8B57-C956D583E2D9}"/>
                  </a:ext>
                </a:extLst>
              </p:cNvPr>
              <p:cNvSpPr/>
              <p:nvPr/>
            </p:nvSpPr>
            <p:spPr>
              <a:xfrm>
                <a:off x="5506855" y="3296184"/>
                <a:ext cx="240446" cy="243068"/>
              </a:xfrm>
              <a:prstGeom prst="ellipse">
                <a:avLst/>
              </a:prstGeom>
              <a:solidFill>
                <a:srgbClr val="FFFFFF"/>
              </a:solidFill>
              <a:ln w="3175" cap="flat">
                <a:noFill/>
                <a:prstDash val="solid"/>
                <a:miter lim="800000"/>
              </a:ln>
              <a:effectLst>
                <a:outerShdw blurRad="63500" sx="94000" sy="94000" algn="ctr" rotWithShape="0">
                  <a:prstClr val="black">
                    <a:alpha val="30000"/>
                  </a:prstClr>
                </a:outerShdw>
              </a:effectLst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67740" marR="0" lvl="0" indent="-67740" algn="ctr" defTabSz="914034" rtl="0" eaLnBrk="1" fontAlgn="ctr" latinLnBrk="0" hangingPunct="1">
                  <a:lnSpc>
                    <a:spcPct val="90000"/>
                  </a:lnSpc>
                  <a:spcBef>
                    <a:spcPts val="143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8000">
                    <a:solidFill>
                      <a:srgbClr val="FFFFFF"/>
                    </a:solidFill>
                    <a:effectLst>
                      <a:outerShdw blurRad="38100" dist="38100" dir="2700000" rotWithShape="0">
                        <a:srgbClr val="000000">
                          <a:alpha val="43137"/>
                        </a:srgbClr>
                      </a:outerShdw>
                    </a:effectLst>
                    <a:latin typeface="Arial"/>
                    <a:ea typeface="Huawei Sans"/>
                    <a:cs typeface="Huawei Sans"/>
                    <a:sym typeface="Huawei Sans"/>
                  </a:defRPr>
                </a:pPr>
                <a:endParaRPr kumimoji="0" lang="en-US" sz="5998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Huawei Sans"/>
                  <a:cs typeface="Huawei Sans"/>
                  <a:sym typeface="Huawei Sans"/>
                </a:endParaRPr>
              </a:p>
            </p:txBody>
          </p:sp>
          <p:pic>
            <p:nvPicPr>
              <p:cNvPr id="333" name="图片 332">
                <a:extLst>
                  <a:ext uri="{FF2B5EF4-FFF2-40B4-BE49-F238E27FC236}">
                    <a16:creationId xmlns:a16="http://schemas.microsoft.com/office/drawing/2014/main" id="{DC85BB31-19FD-4A5F-992D-66942E8792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67912" y="3354806"/>
                <a:ext cx="118333" cy="125822"/>
              </a:xfrm>
              <a:prstGeom prst="rect">
                <a:avLst/>
              </a:prstGeom>
            </p:spPr>
          </p:pic>
          <p:sp>
            <p:nvSpPr>
              <p:cNvPr id="334" name="圆形">
                <a:extLst>
                  <a:ext uri="{FF2B5EF4-FFF2-40B4-BE49-F238E27FC236}">
                    <a16:creationId xmlns:a16="http://schemas.microsoft.com/office/drawing/2014/main" id="{92901912-7006-4804-BAD5-7C6CFC56BFE2}"/>
                  </a:ext>
                </a:extLst>
              </p:cNvPr>
              <p:cNvSpPr/>
              <p:nvPr/>
            </p:nvSpPr>
            <p:spPr>
              <a:xfrm>
                <a:off x="5522274" y="3313112"/>
                <a:ext cx="209608" cy="209210"/>
              </a:xfrm>
              <a:prstGeom prst="ellipse">
                <a:avLst/>
              </a:prstGeom>
              <a:noFill/>
              <a:ln w="3175" cap="flat">
                <a:solidFill>
                  <a:srgbClr val="C7000B"/>
                </a:solidFill>
                <a:prstDash val="solid"/>
                <a:miter lim="800000"/>
              </a:ln>
              <a:effectLst/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0" marR="0" lvl="0" indent="0" algn="ctr" defTabSz="84118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800">
                    <a:solidFill>
                      <a:srgbClr val="D9D9D9"/>
                    </a:solidFill>
                    <a:latin typeface="Arial"/>
                    <a:ea typeface="Huawei Sans"/>
                    <a:cs typeface="Huawei Sans"/>
                    <a:sym typeface="Huawei Sans"/>
                  </a:defRPr>
                </a:pPr>
                <a:endParaRPr kumimoji="0" lang="en-US" sz="9596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Huawei Sans"/>
                  <a:cs typeface="Huawei Sans"/>
                  <a:sym typeface="Huawei Sans"/>
                </a:endParaRPr>
              </a:p>
            </p:txBody>
          </p:sp>
        </p:grp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772F0263-1426-4085-9AB9-6B4D095BBA86}"/>
                </a:ext>
              </a:extLst>
            </p:cNvPr>
            <p:cNvCxnSpPr>
              <a:cxnSpLocks/>
              <a:stCxn id="286" idx="2"/>
              <a:endCxn id="306" idx="0"/>
            </p:cNvCxnSpPr>
            <p:nvPr/>
          </p:nvCxnSpPr>
          <p:spPr>
            <a:xfrm>
              <a:off x="7509688" y="3146129"/>
              <a:ext cx="0" cy="303774"/>
            </a:xfrm>
            <a:prstGeom prst="line">
              <a:avLst/>
            </a:prstGeom>
            <a:ln w="6350">
              <a:solidFill>
                <a:srgbClr val="FFFFFF">
                  <a:lumMod val="65000"/>
                </a:srgbClr>
              </a:solidFill>
              <a:prstDash val="dash"/>
              <a:miter/>
            </a:ln>
          </p:spPr>
        </p:cxnSp>
        <p:grpSp>
          <p:nvGrpSpPr>
            <p:cNvPr id="318" name="组合 317">
              <a:extLst>
                <a:ext uri="{FF2B5EF4-FFF2-40B4-BE49-F238E27FC236}">
                  <a16:creationId xmlns:a16="http://schemas.microsoft.com/office/drawing/2014/main" id="{D85C1BA5-62A9-48E8-84A5-A2B2289EDD51}"/>
                </a:ext>
              </a:extLst>
            </p:cNvPr>
            <p:cNvGrpSpPr/>
            <p:nvPr/>
          </p:nvGrpSpPr>
          <p:grpSpPr>
            <a:xfrm>
              <a:off x="5272291" y="3291273"/>
              <a:ext cx="171448" cy="217324"/>
              <a:chOff x="5257801" y="3291273"/>
              <a:chExt cx="171448" cy="217324"/>
            </a:xfrm>
          </p:grpSpPr>
          <p:sp>
            <p:nvSpPr>
              <p:cNvPr id="330" name="三角形">
                <a:extLst>
                  <a:ext uri="{FF2B5EF4-FFF2-40B4-BE49-F238E27FC236}">
                    <a16:creationId xmlns:a16="http://schemas.microsoft.com/office/drawing/2014/main" id="{3E44E25F-2580-43AB-AE3D-A9F63356741D}"/>
                  </a:ext>
                </a:extLst>
              </p:cNvPr>
              <p:cNvSpPr/>
              <p:nvPr/>
            </p:nvSpPr>
            <p:spPr>
              <a:xfrm rot="5400000">
                <a:off x="5264033" y="3343381"/>
                <a:ext cx="217324" cy="113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0" marR="0" lvl="0" indent="0" algn="l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Arial"/>
                    <a:ea typeface="+mn-ea"/>
                    <a:cs typeface="+mn-cs"/>
                    <a:sym typeface="Helvetica"/>
                  </a:defRPr>
                </a:pPr>
                <a:endParaRPr kumimoji="0" lang="en-US" sz="1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  <a:sym typeface="Helvetica"/>
                </a:endParaRPr>
              </a:p>
            </p:txBody>
          </p:sp>
          <p:sp>
            <p:nvSpPr>
              <p:cNvPr id="331" name="三角形">
                <a:extLst>
                  <a:ext uri="{FF2B5EF4-FFF2-40B4-BE49-F238E27FC236}">
                    <a16:creationId xmlns:a16="http://schemas.microsoft.com/office/drawing/2014/main" id="{F2A9B594-EA3F-4A74-8C92-DF98ADA76C1A}"/>
                  </a:ext>
                </a:extLst>
              </p:cNvPr>
              <p:cNvSpPr/>
              <p:nvPr/>
            </p:nvSpPr>
            <p:spPr>
              <a:xfrm rot="5400000">
                <a:off x="5205693" y="3343381"/>
                <a:ext cx="217324" cy="113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0" marR="0" lvl="0" indent="0" algn="l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Arial"/>
                    <a:ea typeface="+mn-ea"/>
                    <a:cs typeface="+mn-cs"/>
                    <a:sym typeface="Helvetica"/>
                  </a:defRPr>
                </a:pPr>
                <a:endParaRPr kumimoji="0" lang="en-US" sz="1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  <a:sym typeface="Helvetica"/>
                </a:endParaRPr>
              </a:p>
            </p:txBody>
          </p:sp>
        </p:grpSp>
        <p:grpSp>
          <p:nvGrpSpPr>
            <p:cNvPr id="319" name="组合 318">
              <a:extLst>
                <a:ext uri="{FF2B5EF4-FFF2-40B4-BE49-F238E27FC236}">
                  <a16:creationId xmlns:a16="http://schemas.microsoft.com/office/drawing/2014/main" id="{9DA1AA23-76A3-42D2-B547-F9FE411ECF30}"/>
                </a:ext>
              </a:extLst>
            </p:cNvPr>
            <p:cNvGrpSpPr/>
            <p:nvPr/>
          </p:nvGrpSpPr>
          <p:grpSpPr>
            <a:xfrm rot="5400000">
              <a:off x="5561475" y="3023180"/>
              <a:ext cx="171448" cy="217324"/>
              <a:chOff x="5257801" y="3291273"/>
              <a:chExt cx="171448" cy="217324"/>
            </a:xfrm>
          </p:grpSpPr>
          <p:sp>
            <p:nvSpPr>
              <p:cNvPr id="328" name="三角形">
                <a:extLst>
                  <a:ext uri="{FF2B5EF4-FFF2-40B4-BE49-F238E27FC236}">
                    <a16:creationId xmlns:a16="http://schemas.microsoft.com/office/drawing/2014/main" id="{7894C413-97CE-465C-80A9-A974717F6048}"/>
                  </a:ext>
                </a:extLst>
              </p:cNvPr>
              <p:cNvSpPr/>
              <p:nvPr/>
            </p:nvSpPr>
            <p:spPr>
              <a:xfrm rot="5400000">
                <a:off x="5264033" y="3343381"/>
                <a:ext cx="217324" cy="113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0" marR="0" lvl="0" indent="0" algn="l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Arial"/>
                    <a:ea typeface="+mn-ea"/>
                    <a:cs typeface="+mn-cs"/>
                    <a:sym typeface="Helvetica"/>
                  </a:defRPr>
                </a:pPr>
                <a:endParaRPr kumimoji="0" lang="en-US" sz="1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  <a:sym typeface="Helvetica"/>
                </a:endParaRPr>
              </a:p>
            </p:txBody>
          </p:sp>
          <p:sp>
            <p:nvSpPr>
              <p:cNvPr id="329" name="三角形">
                <a:extLst>
                  <a:ext uri="{FF2B5EF4-FFF2-40B4-BE49-F238E27FC236}">
                    <a16:creationId xmlns:a16="http://schemas.microsoft.com/office/drawing/2014/main" id="{4ED0A8C4-C823-4DBF-8361-AA9762C0D177}"/>
                  </a:ext>
                </a:extLst>
              </p:cNvPr>
              <p:cNvSpPr/>
              <p:nvPr/>
            </p:nvSpPr>
            <p:spPr>
              <a:xfrm rot="5400000">
                <a:off x="5205693" y="3343381"/>
                <a:ext cx="217324" cy="113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17200" tIns="17200" rIns="17200" bIns="17200" numCol="1" anchor="ctr">
                <a:noAutofit/>
              </a:bodyPr>
              <a:lstStyle/>
              <a:p>
                <a:pPr marL="0" marR="0" lvl="0" indent="0" algn="l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latin typeface="Arial"/>
                    <a:ea typeface="+mn-ea"/>
                    <a:cs typeface="+mn-cs"/>
                    <a:sym typeface="Helvetica"/>
                  </a:defRPr>
                </a:pPr>
                <a:endParaRPr kumimoji="0" lang="en-US" sz="1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  <a:sym typeface="Helvetica"/>
                </a:endParaRPr>
              </a:p>
            </p:txBody>
          </p:sp>
        </p:grpSp>
        <p:grpSp>
          <p:nvGrpSpPr>
            <p:cNvPr id="320" name="组合 319">
              <a:extLst>
                <a:ext uri="{FF2B5EF4-FFF2-40B4-BE49-F238E27FC236}">
                  <a16:creationId xmlns:a16="http://schemas.microsoft.com/office/drawing/2014/main" id="{D43C38F5-7DA7-4713-96D8-0D1A43D204CD}"/>
                </a:ext>
              </a:extLst>
            </p:cNvPr>
            <p:cNvGrpSpPr/>
            <p:nvPr/>
          </p:nvGrpSpPr>
          <p:grpSpPr>
            <a:xfrm>
              <a:off x="4563273" y="2416016"/>
              <a:ext cx="435359" cy="573858"/>
              <a:chOff x="4547872" y="2416016"/>
              <a:chExt cx="435359" cy="573858"/>
            </a:xfrm>
          </p:grpSpPr>
          <p:sp>
            <p:nvSpPr>
              <p:cNvPr id="321" name="矩形: 圆角 99">
                <a:extLst>
                  <a:ext uri="{FF2B5EF4-FFF2-40B4-BE49-F238E27FC236}">
                    <a16:creationId xmlns:a16="http://schemas.microsoft.com/office/drawing/2014/main" id="{4CC2D4C9-C302-4C5B-B35F-94CFBE43815F}"/>
                  </a:ext>
                </a:extLst>
              </p:cNvPr>
              <p:cNvSpPr/>
              <p:nvPr/>
            </p:nvSpPr>
            <p:spPr>
              <a:xfrm>
                <a:off x="4547872" y="2416016"/>
                <a:ext cx="435359" cy="573858"/>
              </a:xfrm>
              <a:prstGeom prst="roundRect">
                <a:avLst>
                  <a:gd name="adj" fmla="val 3272"/>
                </a:avLst>
              </a:prstGeom>
              <a:solidFill>
                <a:srgbClr val="FFFFFF"/>
              </a:solidFill>
              <a:ln w="3175">
                <a:solidFill>
                  <a:srgbClr val="FFFFFF">
                    <a:lumMod val="85000"/>
                  </a:srgbClr>
                </a:solidFill>
                <a:miter/>
              </a:ln>
              <a:effectLst>
                <a:outerShdw blurRad="38100" dist="25400" dir="5400000" sx="98000" sy="98000" algn="t" rotWithShape="0">
                  <a:prstClr val="black">
                    <a:alpha val="20000"/>
                  </a:prstClr>
                </a:outerShdw>
              </a:effectLst>
            </p:spPr>
            <p:txBody>
              <a:bodyPr lIns="72244" tIns="72244" rIns="72244" bIns="72244" anchor="b">
                <a:noAutofit/>
              </a:bodyPr>
              <a:lstStyle/>
              <a:p>
                <a:pPr marL="0" marR="0" lvl="0" indent="0" algn="ctr" defTabSz="353283" rtl="0" eaLnBrk="1" fontAlgn="ctr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97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Huawei Sans"/>
                  <a:sym typeface="Arial"/>
                </a:endParaRPr>
              </a:p>
            </p:txBody>
          </p:sp>
          <p:sp>
            <p:nvSpPr>
              <p:cNvPr id="322" name="矩形 566">
                <a:extLst>
                  <a:ext uri="{FF2B5EF4-FFF2-40B4-BE49-F238E27FC236}">
                    <a16:creationId xmlns:a16="http://schemas.microsoft.com/office/drawing/2014/main" id="{2291EA72-90B5-48C9-9137-F368762C5F8C}"/>
                  </a:ext>
                </a:extLst>
              </p:cNvPr>
              <p:cNvSpPr txBox="1"/>
              <p:nvPr/>
            </p:nvSpPr>
            <p:spPr>
              <a:xfrm>
                <a:off x="4606653" y="2447149"/>
                <a:ext cx="318670" cy="129703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lIns="0" tIns="0" rIns="0" bIns="0" anchor="ctr">
                <a:noAutofit/>
              </a:bodyPr>
              <a:lstStyle>
                <a:lvl1pPr algn="ctr" defTabSz="1084370">
                  <a:defRPr sz="3200">
                    <a:solidFill>
                      <a:srgbClr val="FFFFFF"/>
                    </a:solidFill>
                    <a:latin typeface="Arial"/>
                    <a:ea typeface="Huawei Sans"/>
                    <a:cs typeface="Huawei Sans"/>
                    <a:sym typeface="Huawei Sans"/>
                  </a:defRPr>
                </a:lvl1pPr>
              </a:lstStyle>
              <a:p>
                <a:pPr marL="0" marR="0" lvl="0" indent="0" algn="ctr" defTabSz="1083936" rtl="0" eaLnBrk="1" fontAlgn="ctr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Huawei Sans"/>
                    <a:sym typeface="Huawei Sans"/>
                  </a:rPr>
                  <a:t>RFID receiver</a:t>
                </a:r>
              </a:p>
            </p:txBody>
          </p:sp>
          <p:sp>
            <p:nvSpPr>
              <p:cNvPr id="323" name="Rectangle 14">
                <a:extLst>
                  <a:ext uri="{FF2B5EF4-FFF2-40B4-BE49-F238E27FC236}">
                    <a16:creationId xmlns:a16="http://schemas.microsoft.com/office/drawing/2014/main" id="{B93C3180-4413-4C35-BD74-137FE98703E4}"/>
                  </a:ext>
                </a:extLst>
              </p:cNvPr>
              <p:cNvSpPr txBox="1"/>
              <p:nvPr/>
            </p:nvSpPr>
            <p:spPr>
              <a:xfrm>
                <a:off x="4567097" y="2822004"/>
                <a:ext cx="397783" cy="144115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lIns="0" tIns="0" rIns="0" bIns="0">
                <a:noAutofit/>
              </a:bodyPr>
              <a:lstStyle/>
              <a:p>
                <a:pPr marL="0" marR="0" lvl="0" indent="0" algn="ctr" defTabSz="34412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Arial"/>
                    <a:ea typeface="Huawei Sans"/>
                    <a:cs typeface="Huawei Sans"/>
                    <a:sym typeface="Huawei Sans"/>
                  </a:defRPr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Huawei Sans"/>
                    <a:sym typeface="Huawei Sans"/>
                  </a:rPr>
                  <a:t>RFID</a:t>
                </a:r>
                <a:endPara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Huawei Sans"/>
                  <a:cs typeface="Huawei Sans"/>
                  <a:sym typeface="Huawei Sans"/>
                </a:endParaRPr>
              </a:p>
              <a:p>
                <a:pPr marL="0" marR="0" lvl="0" indent="0" algn="ctr" defTabSz="34412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Arial"/>
                    <a:ea typeface="Huawei Sans"/>
                    <a:cs typeface="Huawei Sans"/>
                    <a:sym typeface="Huawei Sans"/>
                  </a:defRPr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BEBEB">
                        <a:lumMod val="1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Huawei Sans"/>
                    <a:sym typeface="Huawei Sans"/>
                  </a:rPr>
                  <a:t>Tag/Waybill</a:t>
                </a:r>
                <a:endPara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Huawei Sans"/>
                  <a:cs typeface="Huawei Sans"/>
                  <a:sym typeface="方正兰亭黑简体"/>
                </a:endParaRPr>
              </a:p>
            </p:txBody>
          </p:sp>
          <p:sp>
            <p:nvSpPr>
              <p:cNvPr id="324" name="直接箭头连接符 576">
                <a:extLst>
                  <a:ext uri="{FF2B5EF4-FFF2-40B4-BE49-F238E27FC236}">
                    <a16:creationId xmlns:a16="http://schemas.microsoft.com/office/drawing/2014/main" id="{919C78DC-EE6E-40F2-80A6-7F3420323C15}"/>
                  </a:ext>
                </a:extLst>
              </p:cNvPr>
              <p:cNvSpPr/>
              <p:nvPr/>
            </p:nvSpPr>
            <p:spPr>
              <a:xfrm flipV="1">
                <a:off x="4680939" y="2591287"/>
                <a:ext cx="0" cy="97143"/>
              </a:xfrm>
              <a:prstGeom prst="line">
                <a:avLst/>
              </a:prstGeom>
              <a:ln w="6350">
                <a:solidFill>
                  <a:srgbClr val="FFFFFF">
                    <a:lumMod val="65000"/>
                  </a:srgbClr>
                </a:solidFill>
                <a:miter/>
                <a:tailEnd type="triangle" w="sm" len="sm"/>
              </a:ln>
            </p:spPr>
            <p:txBody>
              <a:bodyPr lIns="17200" tIns="17200" rIns="17200" bIns="17200">
                <a:noAutofit/>
              </a:bodyPr>
              <a:lstStyle/>
              <a:p>
                <a:pPr marL="0" marR="0" lvl="0" indent="0" algn="l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sp>
            <p:nvSpPr>
              <p:cNvPr id="325" name="直接箭头连接符 577">
                <a:extLst>
                  <a:ext uri="{FF2B5EF4-FFF2-40B4-BE49-F238E27FC236}">
                    <a16:creationId xmlns:a16="http://schemas.microsoft.com/office/drawing/2014/main" id="{DB6FAC50-2112-4E4A-A8CA-69DBCCF98BAE}"/>
                  </a:ext>
                </a:extLst>
              </p:cNvPr>
              <p:cNvSpPr/>
              <p:nvPr/>
            </p:nvSpPr>
            <p:spPr>
              <a:xfrm flipV="1">
                <a:off x="4854946" y="2591287"/>
                <a:ext cx="0" cy="92381"/>
              </a:xfrm>
              <a:prstGeom prst="line">
                <a:avLst/>
              </a:prstGeom>
              <a:ln w="6350">
                <a:solidFill>
                  <a:srgbClr val="FFFFFF">
                    <a:lumMod val="65000"/>
                  </a:srgbClr>
                </a:solidFill>
                <a:miter/>
                <a:tailEnd type="triangle" w="sm" len="sm"/>
              </a:ln>
            </p:spPr>
            <p:txBody>
              <a:bodyPr lIns="17200" tIns="17200" rIns="17200" bIns="17200">
                <a:noAutofit/>
              </a:bodyPr>
              <a:lstStyle/>
              <a:p>
                <a:pPr marL="0" marR="0" lvl="0" indent="0" algn="l" defTabSz="914034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0" cap="none" spc="0" normalizeH="0" baseline="0" noProof="0" dirty="0">
                  <a:ln>
                    <a:noFill/>
                  </a:ln>
                  <a:solidFill>
                    <a:srgbClr val="EBEBEB">
                      <a:lumMod val="1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pic>
            <p:nvPicPr>
              <p:cNvPr id="326" name="图片 325">
                <a:extLst>
                  <a:ext uri="{FF2B5EF4-FFF2-40B4-BE49-F238E27FC236}">
                    <a16:creationId xmlns:a16="http://schemas.microsoft.com/office/drawing/2014/main" id="{9D8EE0FB-1044-4964-A0D5-C14992F2E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19369" y="2705559"/>
                <a:ext cx="82981" cy="89896"/>
              </a:xfrm>
              <a:prstGeom prst="rect">
                <a:avLst/>
              </a:prstGeom>
            </p:spPr>
          </p:pic>
          <p:pic>
            <p:nvPicPr>
              <p:cNvPr id="327" name="图形 72" descr="图形 72">
                <a:extLst>
                  <a:ext uri="{FF2B5EF4-FFF2-40B4-BE49-F238E27FC236}">
                    <a16:creationId xmlns:a16="http://schemas.microsoft.com/office/drawing/2014/main" id="{CBE806E9-53CE-4328-8D2A-8DF51667B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89660" y="2731672"/>
                <a:ext cx="182876" cy="45719"/>
              </a:xfrm>
              <a:prstGeom prst="roundRect">
                <a:avLst/>
              </a:prstGeom>
              <a:ln w="3175">
                <a:solidFill>
                  <a:srgbClr val="C00000"/>
                </a:solidFill>
                <a:miter lim="400000"/>
              </a:ln>
            </p:spPr>
          </p:pic>
        </p:grpSp>
      </p:grpSp>
      <p:sp>
        <p:nvSpPr>
          <p:cNvPr id="392" name="文本框 391">
            <a:extLst>
              <a:ext uri="{FF2B5EF4-FFF2-40B4-BE49-F238E27FC236}">
                <a16:creationId xmlns:a16="http://schemas.microsoft.com/office/drawing/2014/main" id="{F07CF326-5D3B-4214-8319-4C888C624FD7}"/>
              </a:ext>
            </a:extLst>
          </p:cNvPr>
          <p:cNvSpPr txBox="1"/>
          <p:nvPr/>
        </p:nvSpPr>
        <p:spPr>
          <a:xfrm>
            <a:off x="8433343" y="4692836"/>
            <a:ext cx="3690209" cy="4154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800" dirty="0"/>
              <a:t>Одна модель обрабатывает: приёмку; вход/выход со склада; мониторинг остатков в реальном времени. Защищает от краж, повторного залога, и других махинаций.</a:t>
            </a:r>
          </a:p>
        </p:txBody>
      </p:sp>
      <p:grpSp>
        <p:nvGrpSpPr>
          <p:cNvPr id="393" name="组合 392">
            <a:extLst>
              <a:ext uri="{FF2B5EF4-FFF2-40B4-BE49-F238E27FC236}">
                <a16:creationId xmlns:a16="http://schemas.microsoft.com/office/drawing/2014/main" id="{E95CD348-760A-461F-8FD9-3CE9D54CB291}"/>
              </a:ext>
            </a:extLst>
          </p:cNvPr>
          <p:cNvGrpSpPr/>
          <p:nvPr/>
        </p:nvGrpSpPr>
        <p:grpSpPr>
          <a:xfrm>
            <a:off x="373065" y="2197538"/>
            <a:ext cx="960354" cy="1031326"/>
            <a:chOff x="571732" y="2160179"/>
            <a:chExt cx="960729" cy="1031729"/>
          </a:xfrm>
        </p:grpSpPr>
        <p:grpSp>
          <p:nvGrpSpPr>
            <p:cNvPr id="394" name="组合 393">
              <a:extLst>
                <a:ext uri="{FF2B5EF4-FFF2-40B4-BE49-F238E27FC236}">
                  <a16:creationId xmlns:a16="http://schemas.microsoft.com/office/drawing/2014/main" id="{42899558-5FE4-4FE9-844D-46A51FF7662D}"/>
                </a:ext>
              </a:extLst>
            </p:cNvPr>
            <p:cNvGrpSpPr/>
            <p:nvPr/>
          </p:nvGrpSpPr>
          <p:grpSpPr>
            <a:xfrm>
              <a:off x="629406" y="2160179"/>
              <a:ext cx="861887" cy="843774"/>
              <a:chOff x="942183" y="1699850"/>
              <a:chExt cx="646668" cy="633078"/>
            </a:xfrm>
          </p:grpSpPr>
          <p:sp>
            <p:nvSpPr>
              <p:cNvPr id="396" name="椭圆 21">
                <a:extLst>
                  <a:ext uri="{FF2B5EF4-FFF2-40B4-BE49-F238E27FC236}">
                    <a16:creationId xmlns:a16="http://schemas.microsoft.com/office/drawing/2014/main" id="{1CBA61BD-C069-4395-9384-FE8CE519BA4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77517" y="1713159"/>
                <a:ext cx="576000" cy="576000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/>
                  </a:gs>
                  <a:gs pos="100000">
                    <a:srgbClr val="D9D9D9"/>
                  </a:gs>
                </a:gsLst>
                <a:lin ang="2700000" scaled="1"/>
              </a:gradFill>
              <a:ln w="6350" cmpd="sng">
                <a:solidFill>
                  <a:srgbClr val="666666">
                    <a:lumMod val="60000"/>
                    <a:lumOff val="40000"/>
                  </a:srgbClr>
                </a:solidFill>
                <a:round/>
                <a:headEnd/>
                <a:tailEnd/>
              </a:ln>
              <a:effectLst/>
            </p:spPr>
            <p:txBody>
              <a:bodyPr anchor="ctr">
                <a:noAutofit/>
              </a:bodyPr>
              <a:lstStyle/>
              <a:p>
                <a:pPr marL="0" marR="0" lvl="0" indent="0" algn="ctr" defTabSz="1218195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7" name="椭圆 396">
                <a:extLst>
                  <a:ext uri="{FF2B5EF4-FFF2-40B4-BE49-F238E27FC236}">
                    <a16:creationId xmlns:a16="http://schemas.microsoft.com/office/drawing/2014/main" id="{A073391E-0168-405E-9317-BA077E5451A4}"/>
                  </a:ext>
                </a:extLst>
              </p:cNvPr>
              <p:cNvSpPr/>
              <p:nvPr/>
            </p:nvSpPr>
            <p:spPr>
              <a:xfrm>
                <a:off x="942183" y="1699850"/>
                <a:ext cx="646668" cy="633078"/>
              </a:xfrm>
              <a:prstGeom prst="ellipse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>
                <a:noAutofit/>
              </a:bodyPr>
              <a:lstStyle/>
              <a:p>
                <a:pPr marL="0" marR="0" lvl="0" indent="0" algn="ctr" defTabSz="91348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CNY50+</a:t>
                </a:r>
              </a:p>
              <a:p>
                <a:pPr marL="0" marR="0" lvl="0" indent="0" algn="ctr" defTabSz="91348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trillion</a:t>
                </a:r>
              </a:p>
            </p:txBody>
          </p:sp>
        </p:grpSp>
        <p:sp>
          <p:nvSpPr>
            <p:cNvPr id="395" name="TextBox 7">
              <a:extLst>
                <a:ext uri="{FF2B5EF4-FFF2-40B4-BE49-F238E27FC236}">
                  <a16:creationId xmlns:a16="http://schemas.microsoft.com/office/drawing/2014/main" id="{EB4EDA5A-E309-488F-8D8D-AF063905DFF1}"/>
                </a:ext>
              </a:extLst>
            </p:cNvPr>
            <p:cNvSpPr txBox="1"/>
            <p:nvPr/>
          </p:nvSpPr>
          <p:spPr>
            <a:xfrm>
              <a:off x="571732" y="2971484"/>
              <a:ext cx="960729" cy="2204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171450" indent="-171450" defTabSz="342900">
                <a:lnSpc>
                  <a:spcPct val="150000"/>
                </a:lnSpc>
                <a:buFont typeface="Arial" panose="020B0604020202020204" pitchFamily="34" charset="0"/>
                <a:buChar char="•"/>
                <a:defRPr sz="900" kern="0">
                  <a:latin typeface="Arial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marL="0" marR="0" lvl="0" indent="0" algn="ctr" defTabSz="34262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ru-RU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cs"/>
                </a:rPr>
                <a:t>Недвижимость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398" name="右箭头 74">
            <a:extLst>
              <a:ext uri="{FF2B5EF4-FFF2-40B4-BE49-F238E27FC236}">
                <a16:creationId xmlns:a16="http://schemas.microsoft.com/office/drawing/2014/main" id="{141A2B9C-AE46-4628-BF39-0B990CB6A147}"/>
              </a:ext>
            </a:extLst>
          </p:cNvPr>
          <p:cNvSpPr/>
          <p:nvPr/>
        </p:nvSpPr>
        <p:spPr>
          <a:xfrm>
            <a:off x="1416767" y="2359335"/>
            <a:ext cx="712392" cy="607877"/>
          </a:xfrm>
          <a:prstGeom prst="rightArrow">
            <a:avLst/>
          </a:prstGeom>
          <a:gradFill>
            <a:gsLst>
              <a:gs pos="0">
                <a:sysClr val="window" lastClr="FFFFFF">
                  <a:alpha val="0"/>
                </a:sysClr>
              </a:gs>
              <a:gs pos="36300">
                <a:srgbClr val="EBEBEB"/>
              </a:gs>
              <a:gs pos="100000">
                <a:srgbClr val="EBEBEB">
                  <a:lumMod val="7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3645" rtl="0" eaLnBrk="1" fontAlgn="ctr" latinLnBrk="0" hangingPunct="1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198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99" name="TextBox 7">
            <a:extLst>
              <a:ext uri="{FF2B5EF4-FFF2-40B4-BE49-F238E27FC236}">
                <a16:creationId xmlns:a16="http://schemas.microsoft.com/office/drawing/2014/main" id="{30AB1F51-D1BA-4DDB-9614-EB24E6F4D273}"/>
              </a:ext>
            </a:extLst>
          </p:cNvPr>
          <p:cNvSpPr txBox="1"/>
          <p:nvPr/>
        </p:nvSpPr>
        <p:spPr>
          <a:xfrm>
            <a:off x="2189874" y="3405114"/>
            <a:ext cx="1414196" cy="745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171450" indent="-171450" defTabSz="342900">
              <a:lnSpc>
                <a:spcPct val="150000"/>
              </a:lnSpc>
              <a:buFont typeface="Arial" panose="020B0604020202020204" pitchFamily="34" charset="0"/>
              <a:buChar char="•"/>
              <a:defRPr sz="900" kern="0">
                <a:latin typeface="Arial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lvl="0" indent="0" defTabSz="342626" fontAlgn="ctr">
              <a:lnSpc>
                <a:spcPct val="100000"/>
              </a:lnSpc>
              <a:buNone/>
              <a:defRPr/>
            </a:pPr>
            <a:r>
              <a:rPr lang="kk-KZ" b="1" dirty="0"/>
              <a:t>Сырьё / полуфабрикаты / готовая продукция</a:t>
            </a:r>
          </a:p>
          <a:p>
            <a:pPr marL="0" indent="0" defTabSz="342626" fontAlgn="ctr">
              <a:lnSpc>
                <a:spcPct val="100000"/>
              </a:lnSpc>
              <a:buNone/>
              <a:defRPr/>
            </a:pPr>
            <a:r>
              <a:rPr lang="kk-KZ" dirty="0"/>
              <a:t>Разнообразное, легко подделать</a:t>
            </a:r>
          </a:p>
          <a:p>
            <a:pPr marL="0" lvl="0" indent="0" defTabSz="342626" fontAlgn="ctr">
              <a:lnSpc>
                <a:spcPct val="100000"/>
              </a:lnSpc>
              <a:buNone/>
              <a:defRPr/>
            </a:pPr>
            <a:r>
              <a:rPr lang="kk-KZ" dirty="0"/>
              <a:t>Трудно контролировать</a:t>
            </a:r>
            <a:endParaRPr lang="kk-KZ" b="1" dirty="0"/>
          </a:p>
          <a:p>
            <a:pPr marL="0" lvl="0" indent="0" defTabSz="342626" fontAlgn="ctr">
              <a:lnSpc>
                <a:spcPct val="100000"/>
              </a:lnSpc>
              <a:buNone/>
              <a:defRPr/>
            </a:pP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00" name="TextBox 7">
            <a:extLst>
              <a:ext uri="{FF2B5EF4-FFF2-40B4-BE49-F238E27FC236}">
                <a16:creationId xmlns:a16="http://schemas.microsoft.com/office/drawing/2014/main" id="{D08E18F5-45FB-4517-9135-62EAC3BF7D19}"/>
              </a:ext>
            </a:extLst>
          </p:cNvPr>
          <p:cNvSpPr txBox="1"/>
          <p:nvPr/>
        </p:nvSpPr>
        <p:spPr>
          <a:xfrm>
            <a:off x="462879" y="3268361"/>
            <a:ext cx="1067365" cy="8942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171450" indent="-171450" defTabSz="342900">
              <a:lnSpc>
                <a:spcPct val="150000"/>
              </a:lnSpc>
              <a:buFont typeface="Arial" panose="020B0604020202020204" pitchFamily="34" charset="0"/>
              <a:buChar char="•"/>
              <a:defRPr sz="900" kern="0">
                <a:latin typeface="Arial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0" lvl="0" indent="0" defTabSz="342626" fontAlgn="ctr">
              <a:lnSpc>
                <a:spcPct val="100000"/>
              </a:lnSpc>
              <a:buNone/>
              <a:defRPr/>
            </a:pPr>
            <a:r>
              <a:rPr lang="kk-KZ" b="1" dirty="0"/>
              <a:t>Земля / недвижимость</a:t>
            </a:r>
          </a:p>
          <a:p>
            <a:pPr marL="0" lvl="0" indent="0" defTabSz="342626" fontAlgn="ctr">
              <a:lnSpc>
                <a:spcPct val="100000"/>
              </a:lnSpc>
              <a:buNone/>
              <a:defRPr/>
            </a:pPr>
            <a:r>
              <a:rPr lang="kk-KZ" dirty="0"/>
              <a:t>Видимое, сложно подделать</a:t>
            </a:r>
          </a:p>
          <a:p>
            <a:pPr marL="0" lvl="0" indent="0" defTabSz="342626" fontAlgn="ctr">
              <a:lnSpc>
                <a:spcPct val="100000"/>
              </a:lnSpc>
              <a:buNone/>
              <a:defRPr/>
            </a:pPr>
            <a:r>
              <a:rPr lang="kk-KZ" dirty="0"/>
              <a:t>Удобно контролировать</a:t>
            </a:r>
            <a:endParaRPr lang="kk-KZ" b="1" dirty="0"/>
          </a:p>
          <a:p>
            <a:pPr marL="0" lvl="0" indent="0" defTabSz="342626" fontAlgn="ctr">
              <a:lnSpc>
                <a:spcPct val="100000"/>
              </a:lnSpc>
              <a:buNone/>
              <a:defRPr/>
            </a:pP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401" name="组合 400">
            <a:extLst>
              <a:ext uri="{FF2B5EF4-FFF2-40B4-BE49-F238E27FC236}">
                <a16:creationId xmlns:a16="http://schemas.microsoft.com/office/drawing/2014/main" id="{CF4746E4-575C-4F28-B768-CA0732EA1FBB}"/>
              </a:ext>
            </a:extLst>
          </p:cNvPr>
          <p:cNvGrpSpPr/>
          <p:nvPr/>
        </p:nvGrpSpPr>
        <p:grpSpPr>
          <a:xfrm>
            <a:off x="2170657" y="2235471"/>
            <a:ext cx="1199218" cy="1018880"/>
            <a:chOff x="2191489" y="2190706"/>
            <a:chExt cx="1199686" cy="1019278"/>
          </a:xfrm>
        </p:grpSpPr>
        <p:sp>
          <p:nvSpPr>
            <p:cNvPr id="402" name="椭圆 21">
              <a:extLst>
                <a:ext uri="{FF2B5EF4-FFF2-40B4-BE49-F238E27FC236}">
                  <a16:creationId xmlns:a16="http://schemas.microsoft.com/office/drawing/2014/main" id="{C84D447F-CE3C-411C-9F27-04C88396ED1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2485" y="2190706"/>
              <a:ext cx="767700" cy="767700"/>
            </a:xfrm>
            <a:prstGeom prst="ellipse">
              <a:avLst/>
            </a:prstGeom>
            <a:gradFill rotWithShape="1">
              <a:gsLst>
                <a:gs pos="0">
                  <a:sysClr val="window" lastClr="FFFFFF"/>
                </a:gs>
                <a:gs pos="100000">
                  <a:srgbClr val="D9D9D9"/>
                </a:gs>
              </a:gsLst>
              <a:lin ang="2700000" scaled="1"/>
            </a:gradFill>
            <a:ln w="6350" cmpd="sng">
              <a:solidFill>
                <a:srgbClr val="666666">
                  <a:lumMod val="60000"/>
                  <a:lumOff val="40000"/>
                </a:srgbClr>
              </a:solidFill>
              <a:round/>
              <a:headEnd/>
              <a:tailEnd/>
            </a:ln>
            <a:effectLst/>
          </p:spPr>
          <p:txBody>
            <a:bodyPr anchor="ctr">
              <a:noAutofit/>
            </a:bodyPr>
            <a:lstStyle/>
            <a:p>
              <a:pPr marL="0" marR="0" lvl="0" indent="0" algn="ctr" defTabSz="1218195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403" name="组合 402">
              <a:extLst>
                <a:ext uri="{FF2B5EF4-FFF2-40B4-BE49-F238E27FC236}">
                  <a16:creationId xmlns:a16="http://schemas.microsoft.com/office/drawing/2014/main" id="{A979230A-863B-41F9-96F1-ECCB89B53858}"/>
                </a:ext>
              </a:extLst>
            </p:cNvPr>
            <p:cNvGrpSpPr/>
            <p:nvPr/>
          </p:nvGrpSpPr>
          <p:grpSpPr>
            <a:xfrm>
              <a:off x="2191489" y="2190706"/>
              <a:ext cx="1199686" cy="1019278"/>
              <a:chOff x="2191489" y="2190706"/>
              <a:chExt cx="1199686" cy="1019278"/>
            </a:xfrm>
          </p:grpSpPr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12F709F9-6A87-46BD-94F6-C3332A071CEC}"/>
                  </a:ext>
                </a:extLst>
              </p:cNvPr>
              <p:cNvSpPr/>
              <p:nvPr/>
            </p:nvSpPr>
            <p:spPr>
              <a:xfrm>
                <a:off x="2191489" y="2190706"/>
                <a:ext cx="1199686" cy="843774"/>
              </a:xfrm>
              <a:prstGeom prst="ellipse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>
                <a:noAutofit/>
              </a:bodyPr>
              <a:lstStyle/>
              <a:p>
                <a:pPr marL="0" marR="0" lvl="0" indent="0" algn="ctr" defTabSz="91348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CNY100+</a:t>
                </a:r>
              </a:p>
              <a:p>
                <a:pPr marL="0" marR="0" lvl="0" indent="0" algn="ctr" defTabSz="91348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trillion</a:t>
                </a:r>
              </a:p>
            </p:txBody>
          </p:sp>
          <p:sp>
            <p:nvSpPr>
              <p:cNvPr id="405" name="TextBox 7">
                <a:extLst>
                  <a:ext uri="{FF2B5EF4-FFF2-40B4-BE49-F238E27FC236}">
                    <a16:creationId xmlns:a16="http://schemas.microsoft.com/office/drawing/2014/main" id="{88F4F620-AED8-46DB-9A31-CB2CF7886CDC}"/>
                  </a:ext>
                </a:extLst>
              </p:cNvPr>
              <p:cNvSpPr txBox="1"/>
              <p:nvPr/>
            </p:nvSpPr>
            <p:spPr>
              <a:xfrm>
                <a:off x="2333015" y="2989560"/>
                <a:ext cx="939096" cy="220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marL="171450" indent="-171450" defTabSz="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sz="900" kern="0">
                    <a:latin typeface="Arial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marL="0" lvl="0" indent="0" algn="ctr" defTabSz="342626" fontAlgn="ctr">
                  <a:lnSpc>
                    <a:spcPct val="100000"/>
                  </a:lnSpc>
                  <a:buNone/>
                  <a:defRPr/>
                </a:pPr>
                <a:r>
                  <a:rPr lang="kk-KZ" sz="1000" b="1" dirty="0"/>
                  <a:t>Движимое имущество 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3501609F-F2C7-45F8-8870-0BE51C8BECF2}"/>
              </a:ext>
            </a:extLst>
          </p:cNvPr>
          <p:cNvGrpSpPr/>
          <p:nvPr/>
        </p:nvGrpSpPr>
        <p:grpSpPr>
          <a:xfrm>
            <a:off x="3401606" y="4127873"/>
            <a:ext cx="484119" cy="911318"/>
            <a:chOff x="10900269" y="2863963"/>
            <a:chExt cx="432000" cy="810000"/>
          </a:xfrm>
        </p:grpSpPr>
        <p:sp>
          <p:nvSpPr>
            <p:cNvPr id="407" name="等腰三角形 406">
              <a:extLst>
                <a:ext uri="{FF2B5EF4-FFF2-40B4-BE49-F238E27FC236}">
                  <a16:creationId xmlns:a16="http://schemas.microsoft.com/office/drawing/2014/main" id="{44906030-17D3-4F8C-B2AB-A6E5DEE44783}"/>
                </a:ext>
              </a:extLst>
            </p:cNvPr>
            <p:cNvSpPr/>
            <p:nvPr/>
          </p:nvSpPr>
          <p:spPr>
            <a:xfrm rot="16200000" flipV="1">
              <a:off x="10662260" y="3101972"/>
              <a:ext cx="810000" cy="333982"/>
            </a:xfrm>
            <a:prstGeom prst="triangle">
              <a:avLst/>
            </a:prstGeom>
            <a:gradFill flip="none" rotWithShape="1">
              <a:gsLst>
                <a:gs pos="0">
                  <a:srgbClr val="C00000">
                    <a:alpha val="30000"/>
                  </a:srgbClr>
                </a:gs>
                <a:gs pos="42000">
                  <a:srgbClr val="C00000">
                    <a:alpha val="15000"/>
                  </a:srgbClr>
                </a:gs>
                <a:gs pos="87000">
                  <a:srgbClr val="C00000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 flip="none" rotWithShape="1">
                <a:gsLst>
                  <a:gs pos="3000">
                    <a:srgbClr val="FFC000">
                      <a:alpha val="0"/>
                    </a:srgbClr>
                  </a:gs>
                  <a:gs pos="91000">
                    <a:srgbClr val="FFC000">
                      <a:alpha val="15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rot="0" spcFirstLastPara="0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2547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08" name="等腰三角形 407">
              <a:extLst>
                <a:ext uri="{FF2B5EF4-FFF2-40B4-BE49-F238E27FC236}">
                  <a16:creationId xmlns:a16="http://schemas.microsoft.com/office/drawing/2014/main" id="{CA44654B-4A3A-4F2E-8E5A-16F08B754694}"/>
                </a:ext>
              </a:extLst>
            </p:cNvPr>
            <p:cNvSpPr/>
            <p:nvPr/>
          </p:nvSpPr>
          <p:spPr>
            <a:xfrm rot="16200000" flipV="1">
              <a:off x="10760278" y="3101972"/>
              <a:ext cx="810000" cy="333982"/>
            </a:xfrm>
            <a:prstGeom prst="triangle">
              <a:avLst/>
            </a:prstGeom>
            <a:gradFill flip="none" rotWithShape="1">
              <a:gsLst>
                <a:gs pos="0">
                  <a:srgbClr val="C00000">
                    <a:alpha val="30000"/>
                  </a:srgbClr>
                </a:gs>
                <a:gs pos="42000">
                  <a:srgbClr val="C00000">
                    <a:alpha val="20000"/>
                  </a:srgbClr>
                </a:gs>
                <a:gs pos="87000">
                  <a:srgbClr val="C00000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 flip="none" rotWithShape="1">
                <a:gsLst>
                  <a:gs pos="3000">
                    <a:srgbClr val="FFC000">
                      <a:alpha val="0"/>
                    </a:srgbClr>
                  </a:gs>
                  <a:gs pos="91000">
                    <a:srgbClr val="FFC000">
                      <a:alpha val="15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rot="0" spcFirstLastPara="0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2547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409" name="矩形 408">
            <a:extLst>
              <a:ext uri="{FF2B5EF4-FFF2-40B4-BE49-F238E27FC236}">
                <a16:creationId xmlns:a16="http://schemas.microsoft.com/office/drawing/2014/main" id="{E8FB3A25-C63A-4C10-B920-870651CC9495}"/>
              </a:ext>
            </a:extLst>
          </p:cNvPr>
          <p:cNvSpPr/>
          <p:nvPr/>
        </p:nvSpPr>
        <p:spPr>
          <a:xfrm>
            <a:off x="8653019" y="5845651"/>
            <a:ext cx="1486410" cy="69081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b="1" dirty="0"/>
              <a:t>99.99% точность идентификации</a:t>
            </a:r>
            <a:r>
              <a:rPr lang="ru-RU" sz="800" dirty="0"/>
              <a:t> на уровне 1 метра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/>
              <a:t>Автоматический учёт и отслеживание</a:t>
            </a:r>
          </a:p>
        </p:txBody>
      </p:sp>
      <p:sp>
        <p:nvSpPr>
          <p:cNvPr id="410" name="六边形 409">
            <a:extLst>
              <a:ext uri="{FF2B5EF4-FFF2-40B4-BE49-F238E27FC236}">
                <a16:creationId xmlns:a16="http://schemas.microsoft.com/office/drawing/2014/main" id="{2964EB6F-3CC1-4E38-A670-3319175F6D45}"/>
              </a:ext>
            </a:extLst>
          </p:cNvPr>
          <p:cNvSpPr/>
          <p:nvPr/>
        </p:nvSpPr>
        <p:spPr>
          <a:xfrm>
            <a:off x="4114629" y="5137253"/>
            <a:ext cx="3985137" cy="1290067"/>
          </a:xfrm>
          <a:prstGeom prst="hexagon">
            <a:avLst>
              <a:gd name="adj" fmla="val 19659"/>
              <a:gd name="vf" fmla="val 115470"/>
            </a:avLst>
          </a:prstGeom>
          <a:solidFill>
            <a:srgbClr val="FFFFFF">
              <a:lumMod val="95000"/>
            </a:srgbClr>
          </a:solidFill>
          <a:ln w="6350">
            <a:gradFill flip="none" rotWithShape="1">
              <a:gsLst>
                <a:gs pos="50000">
                  <a:srgbClr val="990000">
                    <a:alpha val="0"/>
                    <a:lumMod val="90000"/>
                  </a:srgbClr>
                </a:gs>
                <a:gs pos="100000">
                  <a:srgbClr val="990000">
                    <a:lumMod val="9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91411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1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1" name="文本框 20">
            <a:extLst>
              <a:ext uri="{FF2B5EF4-FFF2-40B4-BE49-F238E27FC236}">
                <a16:creationId xmlns:a16="http://schemas.microsoft.com/office/drawing/2014/main" id="{0E15CC94-4713-4685-935F-C2F78106A255}"/>
              </a:ext>
            </a:extLst>
          </p:cNvPr>
          <p:cNvSpPr txBox="1"/>
          <p:nvPr/>
        </p:nvSpPr>
        <p:spPr>
          <a:xfrm>
            <a:off x="5163332" y="5131692"/>
            <a:ext cx="2796862" cy="7693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algn="just" defTabSz="573512">
              <a:lnSpc>
                <a:spcPct val="120000"/>
              </a:lnSpc>
              <a:defRPr kumimoji="1" sz="2400">
                <a:solidFill>
                  <a:schemeClr val="bg1"/>
                </a:solidFill>
                <a:latin typeface="Arial" panose="02000000000000000000" pitchFamily="2" charset="-122"/>
                <a:ea typeface="FZLanTingHeiS-R-GB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650" dirty="0">
                <a:solidFill>
                  <a:srgbClr val="1D1D1A"/>
                </a:solidFill>
              </a:rPr>
              <a:t>Распределённые RFID-устройства покрывают весь склад без мёртвых зон.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650" dirty="0">
                <a:solidFill>
                  <a:srgbClr val="1D1D1A"/>
                </a:solidFill>
              </a:rPr>
              <a:t>Отклик на уровне миллисекунд увеличивает параллельную обработку на периферии (</a:t>
            </a:r>
            <a:r>
              <a:rPr lang="ru-RU" sz="650" dirty="0" err="1">
                <a:solidFill>
                  <a:srgbClr val="1D1D1A"/>
                </a:solidFill>
              </a:rPr>
              <a:t>IoT</a:t>
            </a:r>
            <a:r>
              <a:rPr lang="ru-RU" sz="650" dirty="0">
                <a:solidFill>
                  <a:srgbClr val="1D1D1A"/>
                </a:solidFill>
              </a:rPr>
              <a:t> Edge) на 100%.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650" dirty="0">
                <a:solidFill>
                  <a:srgbClr val="1D1D1A"/>
                </a:solidFill>
              </a:rPr>
              <a:t>Интерфейс для создания цифровых двойников (GUI-</a:t>
            </a:r>
            <a:r>
              <a:rPr lang="ru-RU" sz="650" dirty="0" err="1">
                <a:solidFill>
                  <a:srgbClr val="1D1D1A"/>
                </a:solidFill>
              </a:rPr>
              <a:t>based</a:t>
            </a:r>
            <a:r>
              <a:rPr lang="ru-RU" sz="650" dirty="0">
                <a:solidFill>
                  <a:srgbClr val="1D1D1A"/>
                </a:solidFill>
              </a:rPr>
              <a:t> </a:t>
            </a:r>
            <a:r>
              <a:rPr lang="ru-RU" sz="650" dirty="0" err="1">
                <a:solidFill>
                  <a:srgbClr val="1D1D1A"/>
                </a:solidFill>
              </a:rPr>
              <a:t>twin</a:t>
            </a:r>
            <a:r>
              <a:rPr lang="ru-RU" sz="650" dirty="0">
                <a:solidFill>
                  <a:srgbClr val="1D1D1A"/>
                </a:solidFill>
              </a:rPr>
              <a:t> </a:t>
            </a:r>
            <a:r>
              <a:rPr lang="ru-RU" sz="650" dirty="0" err="1">
                <a:solidFill>
                  <a:srgbClr val="1D1D1A"/>
                </a:solidFill>
              </a:rPr>
              <a:t>modeling</a:t>
            </a:r>
            <a:r>
              <a:rPr lang="ru-RU" sz="650" dirty="0">
                <a:solidFill>
                  <a:srgbClr val="1D1D1A"/>
                </a:solidFill>
              </a:rPr>
              <a:t>) позволяет гибко формировать сервисные модели склада.</a:t>
            </a:r>
          </a:p>
        </p:txBody>
      </p:sp>
      <p:sp>
        <p:nvSpPr>
          <p:cNvPr id="412" name="TextBox 8">
            <a:extLst>
              <a:ext uri="{FF2B5EF4-FFF2-40B4-BE49-F238E27FC236}">
                <a16:creationId xmlns:a16="http://schemas.microsoft.com/office/drawing/2014/main" id="{C0C4368C-BA71-4B30-BC93-7FEF22DAAB16}"/>
              </a:ext>
            </a:extLst>
          </p:cNvPr>
          <p:cNvSpPr txBox="1"/>
          <p:nvPr/>
        </p:nvSpPr>
        <p:spPr>
          <a:xfrm>
            <a:off x="4193603" y="5607298"/>
            <a:ext cx="1067001" cy="1230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m="http://schemas.openxmlformats.org/officeDocument/2006/math" xmlns:a14="http://schemas.microsoft.com/office/drawing/2010/main" val="1"/>
            </a:ext>
          </a:extLst>
        </p:spPr>
        <p:txBody>
          <a:bodyPr wrap="square" lIns="0" tIns="0" rIns="0" bIns="0">
            <a:noAutofit/>
          </a:bodyPr>
          <a:lstStyle>
            <a:lvl1pPr defTabSz="1445827">
              <a:defRPr sz="6400">
                <a:solidFill>
                  <a:schemeClr val="accent4"/>
                </a:solidFill>
                <a:latin typeface="Arial"/>
                <a:ea typeface="FZLanTingHeiS-B-GB"/>
                <a:cs typeface="FZLanTingHeiS-B-GB"/>
                <a:sym typeface="FZLanTingHeiS-B-GB"/>
              </a:defRPr>
            </a:lvl1pPr>
          </a:lstStyle>
          <a:p>
            <a:pPr marL="0" marR="0" lvl="0" indent="0" algn="ctr" defTabSz="449633" rtl="0" eaLnBrk="1" fontAlgn="ctr" latinLnBrk="0" hangingPunct="1">
              <a:lnSpc>
                <a:spcPct val="100000"/>
              </a:lnSpc>
              <a:spcBef>
                <a:spcPts val="189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CC800"/>
                </a:solidFill>
                <a:latin typeface="Arial"/>
                <a:ea typeface="Huawei Sans"/>
                <a:cs typeface="Huawei Sans"/>
                <a:sym typeface="Huawei Sans"/>
              </a:defRPr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Huawei Sans"/>
                <a:sym typeface="Huawei Sans"/>
              </a:rPr>
              <a:t>Huawei Cloud IoT</a:t>
            </a:r>
          </a:p>
        </p:txBody>
      </p:sp>
      <p:grpSp>
        <p:nvGrpSpPr>
          <p:cNvPr id="413" name="组合 412">
            <a:extLst>
              <a:ext uri="{FF2B5EF4-FFF2-40B4-BE49-F238E27FC236}">
                <a16:creationId xmlns:a16="http://schemas.microsoft.com/office/drawing/2014/main" id="{139CD2EF-5719-4A83-9E0F-B93AD3A3FCED}"/>
              </a:ext>
            </a:extLst>
          </p:cNvPr>
          <p:cNvGrpSpPr/>
          <p:nvPr/>
        </p:nvGrpSpPr>
        <p:grpSpPr>
          <a:xfrm>
            <a:off x="4570677" y="5886264"/>
            <a:ext cx="289460" cy="264940"/>
            <a:chOff x="18986695" y="10358554"/>
            <a:chExt cx="971240" cy="838315"/>
          </a:xfrm>
        </p:grpSpPr>
        <p:sp>
          <p:nvSpPr>
            <p:cNvPr id="414" name="圆形">
              <a:extLst>
                <a:ext uri="{FF2B5EF4-FFF2-40B4-BE49-F238E27FC236}">
                  <a16:creationId xmlns:a16="http://schemas.microsoft.com/office/drawing/2014/main" id="{4B757FB9-41E9-43C8-A0A7-297BA0014892}"/>
                </a:ext>
              </a:extLst>
            </p:cNvPr>
            <p:cNvSpPr/>
            <p:nvPr/>
          </p:nvSpPr>
          <p:spPr>
            <a:xfrm>
              <a:off x="19177759" y="10358554"/>
              <a:ext cx="157627" cy="152699"/>
            </a:xfrm>
            <a:prstGeom prst="ellips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438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1"/>
              </a:pPr>
              <a:endPara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15" name="圆形">
              <a:extLst>
                <a:ext uri="{FF2B5EF4-FFF2-40B4-BE49-F238E27FC236}">
                  <a16:creationId xmlns:a16="http://schemas.microsoft.com/office/drawing/2014/main" id="{AC332CCE-F623-4CA2-919C-D29096C2B853}"/>
                </a:ext>
              </a:extLst>
            </p:cNvPr>
            <p:cNvSpPr/>
            <p:nvPr/>
          </p:nvSpPr>
          <p:spPr>
            <a:xfrm>
              <a:off x="19604468" y="10358554"/>
              <a:ext cx="157627" cy="152699"/>
            </a:xfrm>
            <a:prstGeom prst="ellips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438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1"/>
              </a:pPr>
              <a:endPara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16" name="圆形">
              <a:extLst>
                <a:ext uri="{FF2B5EF4-FFF2-40B4-BE49-F238E27FC236}">
                  <a16:creationId xmlns:a16="http://schemas.microsoft.com/office/drawing/2014/main" id="{5A053B7B-5AC9-429D-8A15-776C19D3A300}"/>
                </a:ext>
              </a:extLst>
            </p:cNvPr>
            <p:cNvSpPr/>
            <p:nvPr/>
          </p:nvSpPr>
          <p:spPr>
            <a:xfrm>
              <a:off x="19800308" y="10691437"/>
              <a:ext cx="157627" cy="152699"/>
            </a:xfrm>
            <a:prstGeom prst="ellips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438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1"/>
              </a:pPr>
              <a:endPara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17" name="圆形">
              <a:extLst>
                <a:ext uri="{FF2B5EF4-FFF2-40B4-BE49-F238E27FC236}">
                  <a16:creationId xmlns:a16="http://schemas.microsoft.com/office/drawing/2014/main" id="{5C172B67-8550-403C-B9BE-47196DA4FCCF}"/>
                </a:ext>
              </a:extLst>
            </p:cNvPr>
            <p:cNvSpPr/>
            <p:nvPr/>
          </p:nvSpPr>
          <p:spPr>
            <a:xfrm>
              <a:off x="18986695" y="10691437"/>
              <a:ext cx="157627" cy="152699"/>
            </a:xfrm>
            <a:prstGeom prst="ellips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438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1"/>
              </a:pPr>
              <a:endPara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18" name="圆形">
              <a:extLst>
                <a:ext uri="{FF2B5EF4-FFF2-40B4-BE49-F238E27FC236}">
                  <a16:creationId xmlns:a16="http://schemas.microsoft.com/office/drawing/2014/main" id="{E07D3493-7239-4A5E-8991-F44E391D04E9}"/>
                </a:ext>
              </a:extLst>
            </p:cNvPr>
            <p:cNvSpPr/>
            <p:nvPr/>
          </p:nvSpPr>
          <p:spPr>
            <a:xfrm>
              <a:off x="19177759" y="11044170"/>
              <a:ext cx="157627" cy="152699"/>
            </a:xfrm>
            <a:prstGeom prst="ellips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438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1"/>
              </a:pPr>
              <a:endPara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19" name="圆形">
              <a:extLst>
                <a:ext uri="{FF2B5EF4-FFF2-40B4-BE49-F238E27FC236}">
                  <a16:creationId xmlns:a16="http://schemas.microsoft.com/office/drawing/2014/main" id="{AA971978-3298-42EA-8632-F71978A145A7}"/>
                </a:ext>
              </a:extLst>
            </p:cNvPr>
            <p:cNvSpPr/>
            <p:nvPr/>
          </p:nvSpPr>
          <p:spPr>
            <a:xfrm>
              <a:off x="19604468" y="11044170"/>
              <a:ext cx="157627" cy="152699"/>
            </a:xfrm>
            <a:prstGeom prst="ellips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438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1"/>
              </a:pPr>
              <a:endPara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0" name="线条">
              <a:extLst>
                <a:ext uri="{FF2B5EF4-FFF2-40B4-BE49-F238E27FC236}">
                  <a16:creationId xmlns:a16="http://schemas.microsoft.com/office/drawing/2014/main" id="{109BCE9C-9017-4121-8266-7F14206095FD}"/>
                </a:ext>
              </a:extLst>
            </p:cNvPr>
            <p:cNvSpPr/>
            <p:nvPr/>
          </p:nvSpPr>
          <p:spPr>
            <a:xfrm>
              <a:off x="19348124" y="10434903"/>
              <a:ext cx="254752" cy="0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1" name="线条">
              <a:extLst>
                <a:ext uri="{FF2B5EF4-FFF2-40B4-BE49-F238E27FC236}">
                  <a16:creationId xmlns:a16="http://schemas.microsoft.com/office/drawing/2014/main" id="{B53BDCC9-EE87-4083-AB84-0FCA63F4085A}"/>
                </a:ext>
              </a:extLst>
            </p:cNvPr>
            <p:cNvSpPr/>
            <p:nvPr/>
          </p:nvSpPr>
          <p:spPr>
            <a:xfrm>
              <a:off x="19338571" y="11120519"/>
              <a:ext cx="273858" cy="0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2" name="线条">
              <a:extLst>
                <a:ext uri="{FF2B5EF4-FFF2-40B4-BE49-F238E27FC236}">
                  <a16:creationId xmlns:a16="http://schemas.microsoft.com/office/drawing/2014/main" id="{120F1192-AD39-4C0F-AAB2-51118FCDAC16}"/>
                </a:ext>
              </a:extLst>
            </p:cNvPr>
            <p:cNvSpPr/>
            <p:nvPr/>
          </p:nvSpPr>
          <p:spPr>
            <a:xfrm flipV="1">
              <a:off x="19106110" y="10495982"/>
              <a:ext cx="124191" cy="212251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3" name="线条">
              <a:extLst>
                <a:ext uri="{FF2B5EF4-FFF2-40B4-BE49-F238E27FC236}">
                  <a16:creationId xmlns:a16="http://schemas.microsoft.com/office/drawing/2014/main" id="{BCCF6E89-9804-43AB-88F5-78785C9CC36E}"/>
                </a:ext>
              </a:extLst>
            </p:cNvPr>
            <p:cNvSpPr/>
            <p:nvPr/>
          </p:nvSpPr>
          <p:spPr>
            <a:xfrm flipV="1">
              <a:off x="19715922" y="10842608"/>
              <a:ext cx="125784" cy="212251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4" name="线条">
              <a:extLst>
                <a:ext uri="{FF2B5EF4-FFF2-40B4-BE49-F238E27FC236}">
                  <a16:creationId xmlns:a16="http://schemas.microsoft.com/office/drawing/2014/main" id="{4938D232-E0E4-4639-96F0-E30DC2B47577}"/>
                </a:ext>
              </a:extLst>
            </p:cNvPr>
            <p:cNvSpPr/>
            <p:nvPr/>
          </p:nvSpPr>
          <p:spPr>
            <a:xfrm>
              <a:off x="19730251" y="10499036"/>
              <a:ext cx="113046" cy="201562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5" name="线条">
              <a:extLst>
                <a:ext uri="{FF2B5EF4-FFF2-40B4-BE49-F238E27FC236}">
                  <a16:creationId xmlns:a16="http://schemas.microsoft.com/office/drawing/2014/main" id="{BDAD49D4-8A68-44A3-BA5A-B4A2854B0EBF}"/>
                </a:ext>
              </a:extLst>
            </p:cNvPr>
            <p:cNvSpPr/>
            <p:nvPr/>
          </p:nvSpPr>
          <p:spPr>
            <a:xfrm>
              <a:off x="19107702" y="10828865"/>
              <a:ext cx="119415" cy="212251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ysDot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6" name="圆形">
              <a:extLst>
                <a:ext uri="{FF2B5EF4-FFF2-40B4-BE49-F238E27FC236}">
                  <a16:creationId xmlns:a16="http://schemas.microsoft.com/office/drawing/2014/main" id="{54201108-3DFF-4A77-B654-94B3973BA669}"/>
                </a:ext>
              </a:extLst>
            </p:cNvPr>
            <p:cNvSpPr/>
            <p:nvPr/>
          </p:nvSpPr>
          <p:spPr>
            <a:xfrm>
              <a:off x="19301950" y="10607452"/>
              <a:ext cx="351876" cy="340518"/>
            </a:xfrm>
            <a:prstGeom prst="ellips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438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1"/>
              </a:pPr>
              <a:endPara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7" name="线条">
              <a:extLst>
                <a:ext uri="{FF2B5EF4-FFF2-40B4-BE49-F238E27FC236}">
                  <a16:creationId xmlns:a16="http://schemas.microsoft.com/office/drawing/2014/main" id="{033C91D3-C03B-4956-9026-83D86D4A3833}"/>
                </a:ext>
              </a:extLst>
            </p:cNvPr>
            <p:cNvSpPr/>
            <p:nvPr/>
          </p:nvSpPr>
          <p:spPr>
            <a:xfrm>
              <a:off x="19139546" y="10780002"/>
              <a:ext cx="157627" cy="0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8" name="线条">
              <a:extLst>
                <a:ext uri="{FF2B5EF4-FFF2-40B4-BE49-F238E27FC236}">
                  <a16:creationId xmlns:a16="http://schemas.microsoft.com/office/drawing/2014/main" id="{E63F6495-C17D-4FA7-BD8C-10A3FA29B70B}"/>
                </a:ext>
              </a:extLst>
            </p:cNvPr>
            <p:cNvSpPr/>
            <p:nvPr/>
          </p:nvSpPr>
          <p:spPr>
            <a:xfrm>
              <a:off x="19652234" y="10780002"/>
              <a:ext cx="157627" cy="0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29" name="形状">
              <a:extLst>
                <a:ext uri="{FF2B5EF4-FFF2-40B4-BE49-F238E27FC236}">
                  <a16:creationId xmlns:a16="http://schemas.microsoft.com/office/drawing/2014/main" id="{CB51A507-3AC6-4A69-A4C8-9ECBA394A6D4}"/>
                </a:ext>
              </a:extLst>
            </p:cNvPr>
            <p:cNvSpPr/>
            <p:nvPr/>
          </p:nvSpPr>
          <p:spPr>
            <a:xfrm>
              <a:off x="19293989" y="10495982"/>
              <a:ext cx="347099" cy="555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700" y="900"/>
                    <a:pt x="19800" y="1800"/>
                    <a:pt x="18900" y="2700"/>
                  </a:cubicBezTo>
                  <a:cubicBezTo>
                    <a:pt x="18450" y="3150"/>
                    <a:pt x="18000" y="3600"/>
                    <a:pt x="17550" y="4050"/>
                  </a:cubicBezTo>
                  <a:cubicBezTo>
                    <a:pt x="17325" y="4275"/>
                    <a:pt x="17100" y="4500"/>
                    <a:pt x="16875" y="4725"/>
                  </a:cubicBezTo>
                  <a:cubicBezTo>
                    <a:pt x="16763" y="4837"/>
                    <a:pt x="16650" y="4950"/>
                    <a:pt x="16538" y="5062"/>
                  </a:cubicBezTo>
                  <a:moveTo>
                    <a:pt x="5063" y="16537"/>
                  </a:moveTo>
                  <a:cubicBezTo>
                    <a:pt x="4950" y="16650"/>
                    <a:pt x="4838" y="16762"/>
                    <a:pt x="4725" y="16875"/>
                  </a:cubicBezTo>
                  <a:cubicBezTo>
                    <a:pt x="4500" y="17100"/>
                    <a:pt x="4275" y="17325"/>
                    <a:pt x="4050" y="17550"/>
                  </a:cubicBezTo>
                  <a:cubicBezTo>
                    <a:pt x="3600" y="18000"/>
                    <a:pt x="3150" y="18450"/>
                    <a:pt x="2700" y="18900"/>
                  </a:cubicBezTo>
                  <a:cubicBezTo>
                    <a:pt x="1800" y="19800"/>
                    <a:pt x="900" y="20700"/>
                    <a:pt x="0" y="21600"/>
                  </a:cubicBezTo>
                </a:path>
              </a:pathLst>
            </a:cu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438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1"/>
              </a:pPr>
              <a:endPara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  <p:sp>
          <p:nvSpPr>
            <p:cNvPr id="430" name="形状">
              <a:extLst>
                <a:ext uri="{FF2B5EF4-FFF2-40B4-BE49-F238E27FC236}">
                  <a16:creationId xmlns:a16="http://schemas.microsoft.com/office/drawing/2014/main" id="{A739DC92-FC3A-4B33-A7E1-B3FCEA921433}"/>
                </a:ext>
              </a:extLst>
            </p:cNvPr>
            <p:cNvSpPr/>
            <p:nvPr/>
          </p:nvSpPr>
          <p:spPr>
            <a:xfrm>
              <a:off x="19313096" y="10494455"/>
              <a:ext cx="329585" cy="554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34" y="977"/>
                    <a:pt x="2048" y="1961"/>
                    <a:pt x="3041" y="2951"/>
                  </a:cubicBezTo>
                  <a:cubicBezTo>
                    <a:pt x="3485" y="3395"/>
                    <a:pt x="3925" y="3839"/>
                    <a:pt x="4367" y="4283"/>
                  </a:cubicBezTo>
                  <a:cubicBezTo>
                    <a:pt x="4587" y="4506"/>
                    <a:pt x="4808" y="4727"/>
                    <a:pt x="5029" y="4949"/>
                  </a:cubicBezTo>
                  <a:cubicBezTo>
                    <a:pt x="5140" y="5060"/>
                    <a:pt x="5250" y="5171"/>
                    <a:pt x="5361" y="5282"/>
                  </a:cubicBezTo>
                  <a:moveTo>
                    <a:pt x="16629" y="16605"/>
                  </a:moveTo>
                  <a:cubicBezTo>
                    <a:pt x="16739" y="16716"/>
                    <a:pt x="16850" y="16827"/>
                    <a:pt x="16960" y="16938"/>
                  </a:cubicBezTo>
                  <a:cubicBezTo>
                    <a:pt x="17181" y="17160"/>
                    <a:pt x="17402" y="17382"/>
                    <a:pt x="17623" y="17604"/>
                  </a:cubicBezTo>
                  <a:cubicBezTo>
                    <a:pt x="18065" y="18048"/>
                    <a:pt x="18507" y="18492"/>
                    <a:pt x="18949" y="18936"/>
                  </a:cubicBezTo>
                  <a:cubicBezTo>
                    <a:pt x="19832" y="19824"/>
                    <a:pt x="20716" y="20712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438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1"/>
              </a:pPr>
              <a:endParaRPr kumimoji="0" lang="en-US" sz="602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endParaRPr>
            </a:p>
          </p:txBody>
        </p:sp>
      </p:grpSp>
      <p:grpSp>
        <p:nvGrpSpPr>
          <p:cNvPr id="431" name="组合 430">
            <a:extLst>
              <a:ext uri="{FF2B5EF4-FFF2-40B4-BE49-F238E27FC236}">
                <a16:creationId xmlns:a16="http://schemas.microsoft.com/office/drawing/2014/main" id="{FB82684E-34B7-4C99-9279-3B1579068815}"/>
              </a:ext>
            </a:extLst>
          </p:cNvPr>
          <p:cNvGrpSpPr/>
          <p:nvPr/>
        </p:nvGrpSpPr>
        <p:grpSpPr>
          <a:xfrm>
            <a:off x="4579530" y="5247853"/>
            <a:ext cx="295148" cy="299036"/>
            <a:chOff x="13409768" y="10236870"/>
            <a:chExt cx="990319" cy="1062080"/>
          </a:xfrm>
        </p:grpSpPr>
        <p:sp>
          <p:nvSpPr>
            <p:cNvPr id="432" name="线条">
              <a:extLst>
                <a:ext uri="{FF2B5EF4-FFF2-40B4-BE49-F238E27FC236}">
                  <a16:creationId xmlns:a16="http://schemas.microsoft.com/office/drawing/2014/main" id="{78DE4E61-C616-48EA-984E-26A5E7406C8C}"/>
                </a:ext>
              </a:extLst>
            </p:cNvPr>
            <p:cNvSpPr/>
            <p:nvPr/>
          </p:nvSpPr>
          <p:spPr>
            <a:xfrm>
              <a:off x="13409768" y="10771573"/>
              <a:ext cx="336176" cy="0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Huawei Sans"/>
                <a:sym typeface="Huawei Sans"/>
              </a:endParaRPr>
            </a:p>
          </p:txBody>
        </p:sp>
        <p:sp>
          <p:nvSpPr>
            <p:cNvPr id="433" name="线条">
              <a:extLst>
                <a:ext uri="{FF2B5EF4-FFF2-40B4-BE49-F238E27FC236}">
                  <a16:creationId xmlns:a16="http://schemas.microsoft.com/office/drawing/2014/main" id="{5260DA09-38C2-4A65-83ED-B416E50DE9F4}"/>
                </a:ext>
              </a:extLst>
            </p:cNvPr>
            <p:cNvSpPr/>
            <p:nvPr/>
          </p:nvSpPr>
          <p:spPr>
            <a:xfrm>
              <a:off x="14063911" y="10771573"/>
              <a:ext cx="336176" cy="0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Huawei Sans"/>
                <a:sym typeface="Huawei Sans"/>
              </a:endParaRPr>
            </a:p>
          </p:txBody>
        </p:sp>
        <p:sp>
          <p:nvSpPr>
            <p:cNvPr id="434" name="线条">
              <a:extLst>
                <a:ext uri="{FF2B5EF4-FFF2-40B4-BE49-F238E27FC236}">
                  <a16:creationId xmlns:a16="http://schemas.microsoft.com/office/drawing/2014/main" id="{556FA53A-BADD-445E-86D7-6C7087129B23}"/>
                </a:ext>
              </a:extLst>
            </p:cNvPr>
            <p:cNvSpPr/>
            <p:nvPr/>
          </p:nvSpPr>
          <p:spPr>
            <a:xfrm flipV="1">
              <a:off x="13905628" y="10944435"/>
              <a:ext cx="0" cy="354515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Huawei Sans"/>
                <a:sym typeface="Huawei Sans"/>
              </a:endParaRPr>
            </a:p>
          </p:txBody>
        </p:sp>
        <p:sp>
          <p:nvSpPr>
            <p:cNvPr id="435" name="线条">
              <a:extLst>
                <a:ext uri="{FF2B5EF4-FFF2-40B4-BE49-F238E27FC236}">
                  <a16:creationId xmlns:a16="http://schemas.microsoft.com/office/drawing/2014/main" id="{78BF35E4-B96A-4793-8C65-4C888EF1DD7E}"/>
                </a:ext>
              </a:extLst>
            </p:cNvPr>
            <p:cNvSpPr/>
            <p:nvPr/>
          </p:nvSpPr>
          <p:spPr>
            <a:xfrm flipV="1">
              <a:off x="13905628" y="10236870"/>
              <a:ext cx="0" cy="354515"/>
            </a:xfrm>
            <a:prstGeom prst="line">
              <a:avLst/>
            </a:pr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1725" tIns="1725" rIns="1725" bIns="1725" numCol="1" anchor="t">
              <a:noAutofit/>
            </a:bodyPr>
            <a:lstStyle/>
            <a:p>
              <a:pPr marL="0" marR="0" lvl="0" indent="0" algn="ctr" defTabSz="113497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2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Huawei Sans"/>
                <a:sym typeface="Huawei Sans"/>
              </a:endParaRPr>
            </a:p>
          </p:txBody>
        </p:sp>
        <p:sp>
          <p:nvSpPr>
            <p:cNvPr id="436" name="形状">
              <a:extLst>
                <a:ext uri="{FF2B5EF4-FFF2-40B4-BE49-F238E27FC236}">
                  <a16:creationId xmlns:a16="http://schemas.microsoft.com/office/drawing/2014/main" id="{A1DDE938-E95B-456D-B4FA-2863AF9225B2}"/>
                </a:ext>
              </a:extLst>
            </p:cNvPr>
            <p:cNvSpPr/>
            <p:nvPr/>
          </p:nvSpPr>
          <p:spPr>
            <a:xfrm>
              <a:off x="13582059" y="10430242"/>
              <a:ext cx="648539" cy="684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99"/>
                  </a:moveTo>
                  <a:cubicBezTo>
                    <a:pt x="134" y="8005"/>
                    <a:pt x="335" y="7322"/>
                    <a:pt x="604" y="6660"/>
                  </a:cubicBezTo>
                  <a:cubicBezTo>
                    <a:pt x="1142" y="5336"/>
                    <a:pt x="1947" y="4095"/>
                    <a:pt x="3021" y="3021"/>
                  </a:cubicBezTo>
                  <a:cubicBezTo>
                    <a:pt x="4095" y="1947"/>
                    <a:pt x="5336" y="1142"/>
                    <a:pt x="6660" y="604"/>
                  </a:cubicBezTo>
                  <a:cubicBezTo>
                    <a:pt x="7322" y="335"/>
                    <a:pt x="8005" y="134"/>
                    <a:pt x="8699" y="0"/>
                  </a:cubicBezTo>
                  <a:moveTo>
                    <a:pt x="12901" y="0"/>
                  </a:moveTo>
                  <a:cubicBezTo>
                    <a:pt x="13595" y="134"/>
                    <a:pt x="14278" y="335"/>
                    <a:pt x="14940" y="604"/>
                  </a:cubicBezTo>
                  <a:cubicBezTo>
                    <a:pt x="16264" y="1142"/>
                    <a:pt x="17505" y="1947"/>
                    <a:pt x="18579" y="3021"/>
                  </a:cubicBezTo>
                  <a:cubicBezTo>
                    <a:pt x="19653" y="4095"/>
                    <a:pt x="20458" y="5336"/>
                    <a:pt x="20996" y="6660"/>
                  </a:cubicBezTo>
                  <a:cubicBezTo>
                    <a:pt x="21265" y="7322"/>
                    <a:pt x="21466" y="8005"/>
                    <a:pt x="21600" y="8699"/>
                  </a:cubicBezTo>
                  <a:moveTo>
                    <a:pt x="21600" y="12901"/>
                  </a:moveTo>
                  <a:cubicBezTo>
                    <a:pt x="21466" y="13595"/>
                    <a:pt x="21265" y="14278"/>
                    <a:pt x="20996" y="14940"/>
                  </a:cubicBezTo>
                  <a:cubicBezTo>
                    <a:pt x="20458" y="16264"/>
                    <a:pt x="19653" y="17505"/>
                    <a:pt x="18579" y="18579"/>
                  </a:cubicBezTo>
                  <a:cubicBezTo>
                    <a:pt x="17505" y="19653"/>
                    <a:pt x="16264" y="20458"/>
                    <a:pt x="14940" y="20996"/>
                  </a:cubicBezTo>
                  <a:cubicBezTo>
                    <a:pt x="14278" y="21265"/>
                    <a:pt x="13595" y="21466"/>
                    <a:pt x="12901" y="21600"/>
                  </a:cubicBezTo>
                  <a:moveTo>
                    <a:pt x="8699" y="21600"/>
                  </a:moveTo>
                  <a:cubicBezTo>
                    <a:pt x="8005" y="21466"/>
                    <a:pt x="7322" y="21265"/>
                    <a:pt x="6660" y="20996"/>
                  </a:cubicBezTo>
                  <a:cubicBezTo>
                    <a:pt x="5336" y="20458"/>
                    <a:pt x="4095" y="19653"/>
                    <a:pt x="3021" y="18579"/>
                  </a:cubicBezTo>
                  <a:cubicBezTo>
                    <a:pt x="1947" y="17505"/>
                    <a:pt x="1142" y="16264"/>
                    <a:pt x="604" y="14940"/>
                  </a:cubicBezTo>
                  <a:cubicBezTo>
                    <a:pt x="335" y="14278"/>
                    <a:pt x="134" y="13595"/>
                    <a:pt x="0" y="12901"/>
                  </a:cubicBezTo>
                </a:path>
              </a:pathLst>
            </a:cu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8432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lang="en-US" sz="60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Huawei Sans"/>
                <a:sym typeface="Huawei Sans"/>
              </a:endParaRPr>
            </a:p>
          </p:txBody>
        </p:sp>
        <p:sp>
          <p:nvSpPr>
            <p:cNvPr id="437" name="形状">
              <a:extLst>
                <a:ext uri="{FF2B5EF4-FFF2-40B4-BE49-F238E27FC236}">
                  <a16:creationId xmlns:a16="http://schemas.microsoft.com/office/drawing/2014/main" id="{6883E21D-618A-4887-B5AD-1F33B53C4C26}"/>
                </a:ext>
              </a:extLst>
            </p:cNvPr>
            <p:cNvSpPr/>
            <p:nvPr/>
          </p:nvSpPr>
          <p:spPr>
            <a:xfrm>
              <a:off x="13495213" y="10321836"/>
              <a:ext cx="822230" cy="868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99"/>
                  </a:moveTo>
                  <a:cubicBezTo>
                    <a:pt x="134" y="8005"/>
                    <a:pt x="335" y="7322"/>
                    <a:pt x="604" y="6660"/>
                  </a:cubicBezTo>
                  <a:cubicBezTo>
                    <a:pt x="1142" y="5336"/>
                    <a:pt x="1947" y="4095"/>
                    <a:pt x="3021" y="3021"/>
                  </a:cubicBezTo>
                  <a:cubicBezTo>
                    <a:pt x="4095" y="1947"/>
                    <a:pt x="5336" y="1142"/>
                    <a:pt x="6660" y="604"/>
                  </a:cubicBezTo>
                  <a:cubicBezTo>
                    <a:pt x="7322" y="335"/>
                    <a:pt x="8005" y="134"/>
                    <a:pt x="8699" y="0"/>
                  </a:cubicBezTo>
                  <a:moveTo>
                    <a:pt x="12901" y="0"/>
                  </a:moveTo>
                  <a:cubicBezTo>
                    <a:pt x="13595" y="134"/>
                    <a:pt x="14278" y="335"/>
                    <a:pt x="14940" y="604"/>
                  </a:cubicBezTo>
                  <a:cubicBezTo>
                    <a:pt x="16264" y="1142"/>
                    <a:pt x="17505" y="1947"/>
                    <a:pt x="18579" y="3021"/>
                  </a:cubicBezTo>
                  <a:cubicBezTo>
                    <a:pt x="19653" y="4095"/>
                    <a:pt x="20458" y="5336"/>
                    <a:pt x="20996" y="6660"/>
                  </a:cubicBezTo>
                  <a:cubicBezTo>
                    <a:pt x="21265" y="7322"/>
                    <a:pt x="21466" y="8005"/>
                    <a:pt x="21600" y="8699"/>
                  </a:cubicBezTo>
                  <a:moveTo>
                    <a:pt x="21600" y="12901"/>
                  </a:moveTo>
                  <a:cubicBezTo>
                    <a:pt x="21466" y="13595"/>
                    <a:pt x="21265" y="14278"/>
                    <a:pt x="20996" y="14940"/>
                  </a:cubicBezTo>
                  <a:cubicBezTo>
                    <a:pt x="20458" y="16264"/>
                    <a:pt x="19653" y="17505"/>
                    <a:pt x="18579" y="18579"/>
                  </a:cubicBezTo>
                  <a:cubicBezTo>
                    <a:pt x="17505" y="19653"/>
                    <a:pt x="16264" y="20458"/>
                    <a:pt x="14940" y="20996"/>
                  </a:cubicBezTo>
                  <a:cubicBezTo>
                    <a:pt x="14278" y="21265"/>
                    <a:pt x="13595" y="21466"/>
                    <a:pt x="12901" y="21600"/>
                  </a:cubicBezTo>
                  <a:moveTo>
                    <a:pt x="8699" y="21600"/>
                  </a:moveTo>
                  <a:cubicBezTo>
                    <a:pt x="8005" y="21466"/>
                    <a:pt x="7322" y="21265"/>
                    <a:pt x="6660" y="20996"/>
                  </a:cubicBezTo>
                  <a:cubicBezTo>
                    <a:pt x="5336" y="20458"/>
                    <a:pt x="4095" y="19653"/>
                    <a:pt x="3021" y="18579"/>
                  </a:cubicBezTo>
                  <a:cubicBezTo>
                    <a:pt x="1947" y="17505"/>
                    <a:pt x="1142" y="16264"/>
                    <a:pt x="604" y="14940"/>
                  </a:cubicBezTo>
                  <a:cubicBezTo>
                    <a:pt x="335" y="14278"/>
                    <a:pt x="134" y="13595"/>
                    <a:pt x="0" y="12901"/>
                  </a:cubicBezTo>
                </a:path>
              </a:pathLst>
            </a:custGeom>
            <a:noFill/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8432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lang="en-US" sz="60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Huawei Sans"/>
                <a:sym typeface="Huawei Sans"/>
              </a:endParaRPr>
            </a:p>
          </p:txBody>
        </p:sp>
        <p:sp>
          <p:nvSpPr>
            <p:cNvPr id="438" name="圆形">
              <a:extLst>
                <a:ext uri="{FF2B5EF4-FFF2-40B4-BE49-F238E27FC236}">
                  <a16:creationId xmlns:a16="http://schemas.microsoft.com/office/drawing/2014/main" id="{0A3EBAB4-937F-44C0-AFD6-8929501B9B44}"/>
                </a:ext>
              </a:extLst>
            </p:cNvPr>
            <p:cNvSpPr/>
            <p:nvPr/>
          </p:nvSpPr>
          <p:spPr>
            <a:xfrm>
              <a:off x="13883216" y="10743739"/>
              <a:ext cx="46224" cy="48343"/>
            </a:xfrm>
            <a:prstGeom prst="ellipse">
              <a:avLst/>
            </a:prstGeom>
            <a:solidFill>
              <a:srgbClr val="FFFFFF"/>
            </a:solidFill>
            <a:ln w="6350" cap="flat">
              <a:solidFill>
                <a:srgbClr val="C7000B"/>
              </a:solidFill>
              <a:prstDash val="solid"/>
              <a:miter lim="400000"/>
            </a:ln>
            <a:effectLst/>
          </p:spPr>
          <p:txBody>
            <a:bodyPr wrap="square" lIns="2366" tIns="2366" rIns="2366" bIns="2366" numCol="1" anchor="ctr">
              <a:noAutofit/>
            </a:bodyPr>
            <a:lstStyle/>
            <a:p>
              <a:pPr marL="0" marR="0" lvl="0" indent="0" algn="ctr" defTabSz="38432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 b="1">
                  <a:solidFill>
                    <a:srgbClr val="000000"/>
                  </a:solidFill>
                </a:defRPr>
              </a:pPr>
              <a:endParaRPr kumimoji="0" lang="en-US" sz="602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Huawei Sans"/>
                <a:sym typeface="Huawei Sans"/>
              </a:endParaRPr>
            </a:p>
          </p:txBody>
        </p:sp>
      </p:grpSp>
      <p:sp>
        <p:nvSpPr>
          <p:cNvPr id="439" name="TextBox 8">
            <a:extLst>
              <a:ext uri="{FF2B5EF4-FFF2-40B4-BE49-F238E27FC236}">
                <a16:creationId xmlns:a16="http://schemas.microsoft.com/office/drawing/2014/main" id="{6A155C67-0D6D-454D-B841-9A14C927652E}"/>
              </a:ext>
            </a:extLst>
          </p:cNvPr>
          <p:cNvSpPr txBox="1"/>
          <p:nvPr/>
        </p:nvSpPr>
        <p:spPr>
          <a:xfrm>
            <a:off x="5163332" y="5938673"/>
            <a:ext cx="2377061" cy="712813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xmlns:m="http://schemas.openxmlformats.org/officeDocument/2006/math" xmlns:a14="http://schemas.microsoft.com/office/drawing/2010/main" val="1"/>
            </a:ext>
          </a:extLst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171450" indent="-171450" defTabSz="449813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  <a:defRPr kumimoji="1" sz="800">
                <a:latin typeface="Arial"/>
                <a:ea typeface="FZLanTingHeiS-R-GB"/>
                <a:cs typeface="FZLanTingHeiS-R-GB"/>
              </a:defRPr>
            </a:lvl1pPr>
          </a:lstStyle>
          <a:p>
            <a:r>
              <a:rPr lang="ru-RU" sz="700" dirty="0"/>
              <a:t>Точность идентификации у модели </a:t>
            </a:r>
            <a:r>
              <a:rPr lang="ru-RU" sz="700" dirty="0" err="1"/>
              <a:t>Pangu</a:t>
            </a:r>
            <a:r>
              <a:rPr lang="ru-RU" sz="700" dirty="0"/>
              <a:t> на 20% выше, чем у мелких моделей.</a:t>
            </a:r>
          </a:p>
          <a:p>
            <a:r>
              <a:rPr lang="ru-RU" sz="700" dirty="0" err="1"/>
              <a:t>Few-shot</a:t>
            </a:r>
            <a:r>
              <a:rPr lang="ru-RU" sz="700" dirty="0"/>
              <a:t> обучение снижает объём размеченных данных на 95%.</a:t>
            </a:r>
          </a:p>
        </p:txBody>
      </p:sp>
      <p:sp>
        <p:nvSpPr>
          <p:cNvPr id="440" name="TextBox 8">
            <a:extLst>
              <a:ext uri="{FF2B5EF4-FFF2-40B4-BE49-F238E27FC236}">
                <a16:creationId xmlns:a16="http://schemas.microsoft.com/office/drawing/2014/main" id="{922862B0-C9B1-4145-BF15-004D9FC01F87}"/>
              </a:ext>
            </a:extLst>
          </p:cNvPr>
          <p:cNvSpPr txBox="1"/>
          <p:nvPr/>
        </p:nvSpPr>
        <p:spPr>
          <a:xfrm>
            <a:off x="4188544" y="6176613"/>
            <a:ext cx="1067001" cy="1230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m="http://schemas.openxmlformats.org/officeDocument/2006/math" xmlns:a14="http://schemas.microsoft.com/office/drawing/2010/main" val="1"/>
            </a:ext>
          </a:extLst>
        </p:spPr>
        <p:txBody>
          <a:bodyPr wrap="square" lIns="0" tIns="0" rIns="0" bIns="0">
            <a:noAutofit/>
          </a:bodyPr>
          <a:lstStyle>
            <a:lvl1pPr defTabSz="1445827">
              <a:defRPr sz="6400">
                <a:solidFill>
                  <a:schemeClr val="accent4"/>
                </a:solidFill>
                <a:latin typeface="Arial"/>
                <a:ea typeface="FZLanTingHeiS-B-GB"/>
                <a:cs typeface="FZLanTingHeiS-B-GB"/>
                <a:sym typeface="FZLanTingHeiS-B-GB"/>
              </a:defRPr>
            </a:lvl1pPr>
          </a:lstStyle>
          <a:p>
            <a:pPr marL="0" marR="0" lvl="0" indent="0" algn="ctr" defTabSz="449633" rtl="0" eaLnBrk="1" fontAlgn="ctr" latinLnBrk="0" hangingPunct="1">
              <a:lnSpc>
                <a:spcPct val="100000"/>
              </a:lnSpc>
              <a:spcBef>
                <a:spcPts val="189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CC800"/>
                </a:solidFill>
                <a:latin typeface="Arial"/>
                <a:ea typeface="Huawei Sans"/>
                <a:cs typeface="Huawei Sans"/>
                <a:sym typeface="Huawei Sans"/>
              </a:defRPr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Huawei Sans"/>
                <a:sym typeface="Huawei Sans"/>
              </a:rPr>
              <a:t>Pangu CV model</a:t>
            </a:r>
            <a:endParaRPr kumimoji="0" lang="en-US" altLang="zh-CN" sz="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Huawei Sans"/>
              <a:cs typeface="Huawei Sans"/>
              <a:sym typeface="Huawei Sans"/>
            </a:endParaRPr>
          </a:p>
        </p:txBody>
      </p:sp>
      <p:sp>
        <p:nvSpPr>
          <p:cNvPr id="442" name="矩形 82">
            <a:extLst>
              <a:ext uri="{FF2B5EF4-FFF2-40B4-BE49-F238E27FC236}">
                <a16:creationId xmlns:a16="http://schemas.microsoft.com/office/drawing/2014/main" id="{ABADB32B-0FF7-41FC-B670-63EEACBCC5E5}"/>
              </a:ext>
            </a:extLst>
          </p:cNvPr>
          <p:cNvSpPr/>
          <p:nvPr/>
        </p:nvSpPr>
        <p:spPr>
          <a:xfrm>
            <a:off x="8347898" y="2268064"/>
            <a:ext cx="3823225" cy="498316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11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Pangu CV model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lvl="0" algn="ctr" defTabSz="914112" fontAlgn="ctr">
              <a:defRPr/>
            </a:pPr>
            <a:r>
              <a:rPr lang="kk-KZ" sz="1200" b="1" dirty="0"/>
              <a:t>Сквозной мониторинг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44" name="Picture 8" descr="浦发银行：营销自动化激活长尾价值，年度活跃用户数爆增30%-成功案例-Convertlab 营销实验室-Convertlab 一体化营销云">
            <a:extLst>
              <a:ext uri="{FF2B5EF4-FFF2-40B4-BE49-F238E27FC236}">
                <a16:creationId xmlns:a16="http://schemas.microsoft.com/office/drawing/2014/main" id="{CB4D64C2-01F2-4FDF-9F8F-50511F2AB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19" y="377244"/>
            <a:ext cx="1399585" cy="63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5" name="图片 444">
            <a:extLst>
              <a:ext uri="{FF2B5EF4-FFF2-40B4-BE49-F238E27FC236}">
                <a16:creationId xmlns:a16="http://schemas.microsoft.com/office/drawing/2014/main" id="{8D4DB737-BB6F-4D2C-ACB1-97EC7E54C1A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45263" y="2712625"/>
            <a:ext cx="3548916" cy="19975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26D746-0DCF-409F-827B-255EBE72DEFE}"/>
              </a:ext>
            </a:extLst>
          </p:cNvPr>
          <p:cNvSpPr txBox="1"/>
          <p:nvPr/>
        </p:nvSpPr>
        <p:spPr>
          <a:xfrm>
            <a:off x="9082203" y="3288222"/>
            <a:ext cx="366491" cy="107722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Pledged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C8DB4C10-4DE6-4AA5-8351-7F4EE4EDC825}"/>
              </a:ext>
            </a:extLst>
          </p:cNvPr>
          <p:cNvSpPr txBox="1"/>
          <p:nvPr/>
        </p:nvSpPr>
        <p:spPr>
          <a:xfrm>
            <a:off x="10258425" y="3509370"/>
            <a:ext cx="366491" cy="107722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Pledged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134E885D-6186-425E-9DA1-D5BB166622C8}"/>
              </a:ext>
            </a:extLst>
          </p:cNvPr>
          <p:cNvSpPr txBox="1"/>
          <p:nvPr/>
        </p:nvSpPr>
        <p:spPr>
          <a:xfrm>
            <a:off x="11590842" y="3478740"/>
            <a:ext cx="366491" cy="107722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Pledged</a:t>
            </a:r>
            <a:endParaRPr kumimoji="1" lang="zh-CN" alt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9A09AB25-D801-45D8-AF29-646A6498F504}"/>
              </a:ext>
            </a:extLst>
          </p:cNvPr>
          <p:cNvSpPr txBox="1"/>
          <p:nvPr/>
        </p:nvSpPr>
        <p:spPr>
          <a:xfrm>
            <a:off x="9858374" y="2883323"/>
            <a:ext cx="470517" cy="769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Pledged value</a:t>
            </a:r>
            <a:endParaRPr kumimoji="1" lang="zh-CN" altLang="en-US" sz="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EE24BCE4-8E93-4E84-BF65-5F341118D32D}"/>
              </a:ext>
            </a:extLst>
          </p:cNvPr>
          <p:cNvSpPr txBox="1"/>
          <p:nvPr/>
        </p:nvSpPr>
        <p:spPr>
          <a:xfrm>
            <a:off x="10902497" y="2883323"/>
            <a:ext cx="632580" cy="769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Received financing</a:t>
            </a:r>
            <a:endParaRPr kumimoji="1" lang="zh-CN" altLang="en-US" sz="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83E73-4556-1EE4-BEDB-701B47C4B83B}"/>
              </a:ext>
            </a:extLst>
          </p:cNvPr>
          <p:cNvSpPr txBox="1"/>
          <p:nvPr/>
        </p:nvSpPr>
        <p:spPr>
          <a:xfrm>
            <a:off x="3885467" y="2801101"/>
            <a:ext cx="146365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k-KZ" sz="900" dirty="0">
                <a:solidFill>
                  <a:srgbClr val="910000"/>
                </a:solidFill>
              </a:rPr>
              <a:t>Эффективный контроль</a:t>
            </a:r>
            <a:endParaRPr lang="ru-KZ" sz="900" dirty="0">
              <a:solidFill>
                <a:srgbClr val="91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A1C18-0A8E-38F3-CE71-C1C277DEEC59}"/>
              </a:ext>
            </a:extLst>
          </p:cNvPr>
          <p:cNvSpPr txBox="1"/>
          <p:nvPr/>
        </p:nvSpPr>
        <p:spPr>
          <a:xfrm>
            <a:off x="6284826" y="2741630"/>
            <a:ext cx="1328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k-KZ" sz="900" dirty="0">
                <a:solidFill>
                  <a:srgbClr val="910000"/>
                </a:solidFill>
              </a:rPr>
              <a:t>Платформа управления складом</a:t>
            </a:r>
            <a:endParaRPr lang="ru-KZ" sz="900" dirty="0">
              <a:solidFill>
                <a:srgbClr val="91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B713A-CDA3-8431-C990-51EDFC9996F7}"/>
              </a:ext>
            </a:extLst>
          </p:cNvPr>
          <p:cNvSpPr txBox="1"/>
          <p:nvPr/>
        </p:nvSpPr>
        <p:spPr>
          <a:xfrm>
            <a:off x="7068684" y="2742415"/>
            <a:ext cx="169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k-KZ" sz="900" dirty="0">
                <a:solidFill>
                  <a:srgbClr val="910000"/>
                </a:solidFill>
              </a:rPr>
              <a:t>Финансовая платформа </a:t>
            </a:r>
            <a:r>
              <a:rPr lang="en-US" sz="900" dirty="0" err="1">
                <a:solidFill>
                  <a:srgbClr val="910000"/>
                </a:solidFill>
              </a:rPr>
              <a:t>Finwarehouse</a:t>
            </a:r>
            <a:endParaRPr lang="ru-KZ" sz="900" dirty="0">
              <a:solidFill>
                <a:srgbClr val="91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187C5-8791-30BC-4627-7FC3BC5DD312}"/>
              </a:ext>
            </a:extLst>
          </p:cNvPr>
          <p:cNvSpPr txBox="1"/>
          <p:nvPr/>
        </p:nvSpPr>
        <p:spPr>
          <a:xfrm>
            <a:off x="5385923" y="2816332"/>
            <a:ext cx="9745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k-KZ" sz="900" dirty="0">
                <a:solidFill>
                  <a:srgbClr val="910000"/>
                </a:solidFill>
              </a:rPr>
              <a:t>Лёгкий надзор</a:t>
            </a:r>
            <a:endParaRPr lang="ru-KZ" sz="900" dirty="0">
              <a:solidFill>
                <a:srgbClr val="91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B5139C-692D-2AFB-49B4-1CD2D8FD3845}"/>
              </a:ext>
            </a:extLst>
          </p:cNvPr>
          <p:cNvSpPr txBox="1"/>
          <p:nvPr/>
        </p:nvSpPr>
        <p:spPr>
          <a:xfrm>
            <a:off x="135845" y="4806044"/>
            <a:ext cx="126432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/>
              <a:t>нет надёжных средств мониторинга, неясный источник происхождения, этические риски.</a:t>
            </a:r>
            <a:endParaRPr lang="ru-KZ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EDEDD-4055-8BD9-6D19-3BEF31E4F799}"/>
              </a:ext>
            </a:extLst>
          </p:cNvPr>
          <p:cNvSpPr txBox="1"/>
          <p:nvPr/>
        </p:nvSpPr>
        <p:spPr>
          <a:xfrm>
            <a:off x="2643307" y="5234037"/>
            <a:ext cx="149638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/>
              <a:t>дорогая инвентаризация, отсутствие у банков опыта в управлении складами.</a:t>
            </a:r>
            <a:endParaRPr lang="ru-KZ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A73DD1-CA06-4434-2227-722BA496A0E9}"/>
              </a:ext>
            </a:extLst>
          </p:cNvPr>
          <p:cNvSpPr txBox="1"/>
          <p:nvPr/>
        </p:nvSpPr>
        <p:spPr>
          <a:xfrm>
            <a:off x="201203" y="6014650"/>
            <a:ext cx="211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k-KZ" sz="900" dirty="0"/>
              <a:t>трудоёмкое внедрение, слабая масштабируемость.</a:t>
            </a:r>
            <a:endParaRPr lang="ru-KZ" sz="900" dirty="0"/>
          </a:p>
        </p:txBody>
      </p:sp>
    </p:spTree>
    <p:extLst>
      <p:ext uri="{BB962C8B-B14F-4D97-AF65-F5344CB8AC3E}">
        <p14:creationId xmlns:p14="http://schemas.microsoft.com/office/powerpoint/2010/main" val="397177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CD6C78DE-057D-465C-8306-DE0C9E2E8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755" y="254810"/>
            <a:ext cx="11179070" cy="441937"/>
          </a:xfrm>
        </p:spPr>
        <p:txBody>
          <a:bodyPr anchor="ctr">
            <a:noAutofit/>
          </a:bodyPr>
          <a:lstStyle/>
          <a:p>
            <a:pPr fontAlgn="ctr">
              <a:lnSpc>
                <a:spcPct val="100000"/>
              </a:lnSpc>
            </a:pPr>
            <a:r>
              <a:rPr lang="ru-RU" sz="2100" dirty="0"/>
              <a:t>Финансы: AI </a:t>
            </a:r>
            <a:r>
              <a:rPr lang="ru-RU" sz="2100" dirty="0" err="1"/>
              <a:t>Automator</a:t>
            </a:r>
            <a:r>
              <a:rPr lang="ru-RU" sz="2100" dirty="0"/>
              <a:t> (ИИ + RPA) создает интеллектуальное решение</a:t>
            </a:r>
            <a:r>
              <a:rPr lang="en-US" sz="2100" dirty="0"/>
              <a:t> </a:t>
            </a:r>
          </a:p>
          <a:p>
            <a:pPr fontAlgn="ctr">
              <a:lnSpc>
                <a:spcPct val="100000"/>
              </a:lnSpc>
            </a:pPr>
            <a:r>
              <a:rPr lang="ru-RU" sz="2100" dirty="0"/>
              <a:t>для проверки документов</a:t>
            </a:r>
            <a:endParaRPr lang="en-US" altLang="zh-CN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圆角矩形 21">
            <a:extLst>
              <a:ext uri="{FF2B5EF4-FFF2-40B4-BE49-F238E27FC236}">
                <a16:creationId xmlns:a16="http://schemas.microsoft.com/office/drawing/2014/main" id="{3435ADB9-72C8-42C9-BC1D-5E5DD95AD026}"/>
              </a:ext>
            </a:extLst>
          </p:cNvPr>
          <p:cNvSpPr/>
          <p:nvPr/>
        </p:nvSpPr>
        <p:spPr>
          <a:xfrm>
            <a:off x="448755" y="1092930"/>
            <a:ext cx="4503904" cy="1506301"/>
          </a:xfrm>
          <a:prstGeom prst="roundRect">
            <a:avLst>
              <a:gd name="adj" fmla="val 1353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CE35D6B-9270-4755-8CC0-EB2CAFE737CD}"/>
              </a:ext>
            </a:extLst>
          </p:cNvPr>
          <p:cNvSpPr/>
          <p:nvPr/>
        </p:nvSpPr>
        <p:spPr>
          <a:xfrm>
            <a:off x="628836" y="1135879"/>
            <a:ext cx="4272641" cy="1315745"/>
          </a:xfrm>
          <a:prstGeom prst="rect">
            <a:avLst/>
          </a:prstGeom>
        </p:spPr>
        <p:txBody>
          <a:bodyPr wrap="square" lIns="35560" tIns="35560" rIns="35560" bIns="35560">
            <a:noAutofit/>
          </a:bodyPr>
          <a:lstStyle/>
          <a:p>
            <a:pPr lvl="0" algn="ctr" fontAlgn="ctr">
              <a:spcBef>
                <a:spcPts val="600"/>
              </a:spcBef>
              <a:defRPr/>
            </a:pPr>
            <a:r>
              <a:rPr lang="kk-KZ" sz="1600" b="1" dirty="0">
                <a:solidFill>
                  <a:srgbClr val="C00000"/>
                </a:solidFill>
              </a:rPr>
              <a:t>Введение в решение</a:t>
            </a:r>
          </a:p>
          <a:p>
            <a:pPr lvl="0" algn="ctr" fontAlgn="ctr">
              <a:spcBef>
                <a:spcPts val="600"/>
              </a:spcBef>
              <a:defRPr/>
            </a:pPr>
            <a:r>
              <a:rPr lang="ru-RU" sz="1200" dirty="0">
                <a:solidFill>
                  <a:srgbClr val="C00000"/>
                </a:solidFill>
              </a:rPr>
              <a:t>Интеллектуальное решение </a:t>
            </a:r>
            <a:r>
              <a:rPr lang="ru-RU" sz="1200" dirty="0"/>
              <a:t>для проверки документов в сфере ценных бумаг, построенное на </a:t>
            </a:r>
            <a:r>
              <a:rPr lang="ru-RU" sz="1200" dirty="0">
                <a:solidFill>
                  <a:srgbClr val="C00000"/>
                </a:solidFill>
              </a:rPr>
              <a:t>Huawei </a:t>
            </a:r>
            <a:r>
              <a:rPr lang="ru-RU" sz="1200" dirty="0" err="1">
                <a:solidFill>
                  <a:srgbClr val="C00000"/>
                </a:solidFill>
              </a:rPr>
              <a:t>Cloud</a:t>
            </a:r>
            <a:r>
              <a:rPr lang="ru-RU" sz="1200" dirty="0">
                <a:solidFill>
                  <a:srgbClr val="C00000"/>
                </a:solidFill>
              </a:rPr>
              <a:t> OCR, Document </a:t>
            </a:r>
            <a:r>
              <a:rPr lang="ru-RU" sz="1200" dirty="0" err="1">
                <a:solidFill>
                  <a:srgbClr val="C00000"/>
                </a:solidFill>
              </a:rPr>
              <a:t>Comparison</a:t>
            </a:r>
            <a:r>
              <a:rPr lang="ru-RU" sz="1200" dirty="0">
                <a:solidFill>
                  <a:srgbClr val="C00000"/>
                </a:solidFill>
              </a:rPr>
              <a:t> OCR, RPA и </a:t>
            </a:r>
            <a:r>
              <a:rPr lang="ru-RU" sz="1200" dirty="0" err="1">
                <a:solidFill>
                  <a:srgbClr val="C00000"/>
                </a:solidFill>
              </a:rPr>
              <a:t>ModelArts</a:t>
            </a:r>
            <a:r>
              <a:rPr lang="ru-RU" sz="1200" dirty="0">
                <a:solidFill>
                  <a:srgbClr val="C00000"/>
                </a:solidFill>
              </a:rPr>
              <a:t> Pro. </a:t>
            </a:r>
            <a:r>
              <a:rPr lang="ru-RU" sz="1200" dirty="0"/>
              <a:t>Повышает эффективность и избавляет сотрудников от рутинных и подверженных ошибкам задач.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8" name="圆角矩形 23">
            <a:extLst>
              <a:ext uri="{FF2B5EF4-FFF2-40B4-BE49-F238E27FC236}">
                <a16:creationId xmlns:a16="http://schemas.microsoft.com/office/drawing/2014/main" id="{A0F59160-3C2D-46D6-80CE-F2E704F04D07}"/>
              </a:ext>
            </a:extLst>
          </p:cNvPr>
          <p:cNvSpPr/>
          <p:nvPr/>
        </p:nvSpPr>
        <p:spPr>
          <a:xfrm>
            <a:off x="6701138" y="1135879"/>
            <a:ext cx="4503904" cy="2514767"/>
          </a:xfrm>
          <a:prstGeom prst="roundRect">
            <a:avLst>
              <a:gd name="adj" fmla="val 1353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CD818BC-27B6-4ED8-B44D-7C48A6A970B8}"/>
              </a:ext>
            </a:extLst>
          </p:cNvPr>
          <p:cNvSpPr/>
          <p:nvPr/>
        </p:nvSpPr>
        <p:spPr>
          <a:xfrm>
            <a:off x="6744881" y="1020159"/>
            <a:ext cx="4416418" cy="4045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 fontAlgn="ctr">
              <a:lnSpc>
                <a:spcPct val="150000"/>
              </a:lnSpc>
              <a:defRPr/>
            </a:pPr>
            <a:r>
              <a:rPr lang="kk-KZ" sz="1600" b="1" dirty="0">
                <a:solidFill>
                  <a:srgbClr val="C00000"/>
                </a:solidFill>
              </a:rPr>
              <a:t>Основные преимущества решения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5E1E0C3-25B0-4B09-834A-846876E5E3D8}"/>
              </a:ext>
            </a:extLst>
          </p:cNvPr>
          <p:cNvSpPr/>
          <p:nvPr/>
        </p:nvSpPr>
        <p:spPr>
          <a:xfrm>
            <a:off x="6770009" y="1433634"/>
            <a:ext cx="4341488" cy="2028822"/>
          </a:xfrm>
          <a:prstGeom prst="rect">
            <a:avLst/>
          </a:prstGeom>
        </p:spPr>
        <p:txBody>
          <a:bodyPr wrap="square" lIns="35560" tIns="35560" rIns="35560" bIns="35560">
            <a:noAutofit/>
          </a:bodyPr>
          <a:lstStyle/>
          <a:p>
            <a:pPr marL="285750" lvl="0" indent="-285750" defTabSz="914400" fontAlgn="ctr">
              <a:spcAft>
                <a:spcPts val="300"/>
              </a:spcAft>
              <a:buSzPct val="60000"/>
              <a:buFont typeface="Wingdings" panose="05000000000000000000" pitchFamily="2" charset="2"/>
              <a:buChar char="l"/>
              <a:defRPr/>
            </a:pPr>
            <a:r>
              <a:rPr lang="ru-RU" sz="1200" dirty="0"/>
              <a:t>Поддержка адаптивного распознавания в сложных сценариях — таких как наложение текста, печати или разных форматов документов и изображений — с точностью до 100%.</a:t>
            </a:r>
          </a:p>
          <a:p>
            <a:pPr marL="285750" lvl="0" indent="-285750" defTabSz="914400" fontAlgn="ctr">
              <a:spcAft>
                <a:spcPts val="300"/>
              </a:spcAft>
              <a:buSzPct val="60000"/>
              <a:buFont typeface="Wingdings" panose="05000000000000000000" pitchFamily="2" charset="2"/>
              <a:buChar char="l"/>
              <a:defRPr/>
            </a:pPr>
            <a:r>
              <a:rPr lang="ru-RU" sz="1200" dirty="0"/>
              <a:t>Автоматическое сравнение различий между двумя документами</a:t>
            </a:r>
          </a:p>
          <a:p>
            <a:pPr marL="285750" lvl="0" indent="-285750" defTabSz="914400" fontAlgn="ctr">
              <a:spcAft>
                <a:spcPts val="300"/>
              </a:spcAft>
              <a:buSzPct val="60000"/>
              <a:buFont typeface="Wingdings" panose="05000000000000000000" pitchFamily="2" charset="2"/>
              <a:buChar char="l"/>
              <a:defRPr/>
            </a:pPr>
            <a:r>
              <a:rPr lang="ru-RU" sz="1200" dirty="0"/>
              <a:t>Автоматическая регистрация и проверка, реализованные с помощью RPA-роботов</a:t>
            </a:r>
          </a:p>
          <a:p>
            <a:pPr marL="285750" lvl="0" indent="-285750" defTabSz="914400" fontAlgn="ctr">
              <a:spcAft>
                <a:spcPts val="300"/>
              </a:spcAft>
              <a:buSzPct val="60000"/>
              <a:buFont typeface="Wingdings" panose="05000000000000000000" pitchFamily="2" charset="2"/>
              <a:buChar char="l"/>
              <a:defRPr/>
            </a:pPr>
            <a:r>
              <a:rPr lang="ru-RU" sz="1200" dirty="0"/>
              <a:t>Надежность и безопасность: данные процесса и персональные данные пользователей никогда не хранятся в облаке Huawei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圆角矩形 37">
            <a:extLst>
              <a:ext uri="{FF2B5EF4-FFF2-40B4-BE49-F238E27FC236}">
                <a16:creationId xmlns:a16="http://schemas.microsoft.com/office/drawing/2014/main" id="{294C24A9-4FC3-469C-B5C6-43856F532A53}"/>
              </a:ext>
            </a:extLst>
          </p:cNvPr>
          <p:cNvSpPr/>
          <p:nvPr/>
        </p:nvSpPr>
        <p:spPr>
          <a:xfrm>
            <a:off x="651032" y="4165600"/>
            <a:ext cx="10460465" cy="2023285"/>
          </a:xfrm>
          <a:prstGeom prst="roundRect">
            <a:avLst>
              <a:gd name="adj" fmla="val 1353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7721C3E-84CD-49C2-8512-A9A03816F70F}"/>
              </a:ext>
            </a:extLst>
          </p:cNvPr>
          <p:cNvSpPr/>
          <p:nvPr/>
        </p:nvSpPr>
        <p:spPr>
          <a:xfrm>
            <a:off x="759288" y="4343206"/>
            <a:ext cx="210908" cy="21486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8798E99-B6AB-488C-A44C-D7882B568B6C}"/>
              </a:ext>
            </a:extLst>
          </p:cNvPr>
          <p:cNvSpPr/>
          <p:nvPr/>
        </p:nvSpPr>
        <p:spPr>
          <a:xfrm>
            <a:off x="970195" y="4295207"/>
            <a:ext cx="4071705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914400" fontAlgn="ctr">
              <a:defRPr/>
            </a:pPr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OCR: </a:t>
            </a: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Глубокое обучение и множество методов обработки изображений обеспечивают точное распознавание символов.</a:t>
            </a: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E3214E5-E599-45D6-B800-DCA5473F05EF}"/>
              </a:ext>
            </a:extLst>
          </p:cNvPr>
          <p:cNvSpPr/>
          <p:nvPr/>
        </p:nvSpPr>
        <p:spPr>
          <a:xfrm>
            <a:off x="759287" y="5310055"/>
            <a:ext cx="210908" cy="21486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FF8DD03-6748-41D7-ADD3-9F48665AA382}"/>
              </a:ext>
            </a:extLst>
          </p:cNvPr>
          <p:cNvSpPr/>
          <p:nvPr/>
        </p:nvSpPr>
        <p:spPr>
          <a:xfrm>
            <a:off x="970195" y="5240826"/>
            <a:ext cx="4401905" cy="8309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914400" fontAlgn="ctr">
              <a:defRPr/>
            </a:pPr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OCR-сравнение документов: </a:t>
            </a: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Определяет различия между документами — символы, подписи, печати — и отображает отличия на двух экранах.</a:t>
            </a: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FA56FDC-6162-42BE-9BF2-5800A0C0F3C2}"/>
              </a:ext>
            </a:extLst>
          </p:cNvPr>
          <p:cNvSpPr/>
          <p:nvPr/>
        </p:nvSpPr>
        <p:spPr>
          <a:xfrm>
            <a:off x="6098381" y="4295207"/>
            <a:ext cx="210908" cy="21486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18301AD-92E4-440F-81CB-E40981D419D1}"/>
              </a:ext>
            </a:extLst>
          </p:cNvPr>
          <p:cNvSpPr/>
          <p:nvPr/>
        </p:nvSpPr>
        <p:spPr>
          <a:xfrm>
            <a:off x="6328021" y="4247208"/>
            <a:ext cx="4130429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914400" fontAlgn="ctr">
              <a:defRPr/>
            </a:pPr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RPA: </a:t>
            </a: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Регистрационные и проверочные роботы создаются с минимальным кодом для автоматизации ввода и проверки данных.</a:t>
            </a: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371FD8A-4DE5-4D42-855D-C155E559DB77}"/>
              </a:ext>
            </a:extLst>
          </p:cNvPr>
          <p:cNvSpPr/>
          <p:nvPr/>
        </p:nvSpPr>
        <p:spPr>
          <a:xfrm>
            <a:off x="6098381" y="5273662"/>
            <a:ext cx="210908" cy="214860"/>
          </a:xfrm>
          <a:prstGeom prst="ellips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A690F3B-37D5-477F-BDEC-459A30C5795F}"/>
              </a:ext>
            </a:extLst>
          </p:cNvPr>
          <p:cNvSpPr/>
          <p:nvPr/>
        </p:nvSpPr>
        <p:spPr>
          <a:xfrm>
            <a:off x="6303230" y="5245439"/>
            <a:ext cx="4580670" cy="8309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914400" fontAlgn="ctr">
              <a:defRPr/>
            </a:pPr>
            <a:r>
              <a:rPr lang="ru-RU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ModelArts</a:t>
            </a:r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 Pro: </a:t>
            </a:r>
            <a:r>
              <a:rPr lang="ru-RU" sz="1300" dirty="0">
                <a:latin typeface="Arial" panose="020B0604020202020204" pitchFamily="34" charset="0"/>
                <a:cs typeface="Arial" panose="020B0604020202020204" pitchFamily="34" charset="0"/>
              </a:rPr>
              <a:t>Позволяет быстро создавать индивидуальные модели ИИ для извлечения структурированных данных из изображений разных форматов</a:t>
            </a: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405">
            <a:extLst>
              <a:ext uri="{FF2B5EF4-FFF2-40B4-BE49-F238E27FC236}">
                <a16:creationId xmlns:a16="http://schemas.microsoft.com/office/drawing/2014/main" id="{46951A55-4F8A-A4F9-1F6D-7A75089136A5}"/>
              </a:ext>
            </a:extLst>
          </p:cNvPr>
          <p:cNvGrpSpPr/>
          <p:nvPr/>
        </p:nvGrpSpPr>
        <p:grpSpPr>
          <a:xfrm>
            <a:off x="5563421" y="1540306"/>
            <a:ext cx="484119" cy="911318"/>
            <a:chOff x="10900269" y="2863963"/>
            <a:chExt cx="432000" cy="810000"/>
          </a:xfrm>
        </p:grpSpPr>
        <p:sp>
          <p:nvSpPr>
            <p:cNvPr id="5" name="等腰三角形 406">
              <a:extLst>
                <a:ext uri="{FF2B5EF4-FFF2-40B4-BE49-F238E27FC236}">
                  <a16:creationId xmlns:a16="http://schemas.microsoft.com/office/drawing/2014/main" id="{AE0B49C2-BFAA-AD17-FEC0-B773F25B14BE}"/>
                </a:ext>
              </a:extLst>
            </p:cNvPr>
            <p:cNvSpPr/>
            <p:nvPr/>
          </p:nvSpPr>
          <p:spPr>
            <a:xfrm rot="16200000" flipV="1">
              <a:off x="10662260" y="3101972"/>
              <a:ext cx="810000" cy="333982"/>
            </a:xfrm>
            <a:prstGeom prst="triangle">
              <a:avLst/>
            </a:prstGeom>
            <a:gradFill flip="none" rotWithShape="1">
              <a:gsLst>
                <a:gs pos="0">
                  <a:srgbClr val="C00000">
                    <a:alpha val="30000"/>
                  </a:srgbClr>
                </a:gs>
                <a:gs pos="42000">
                  <a:srgbClr val="C00000">
                    <a:alpha val="15000"/>
                  </a:srgbClr>
                </a:gs>
                <a:gs pos="87000">
                  <a:srgbClr val="C00000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 flip="none" rotWithShape="1">
                <a:gsLst>
                  <a:gs pos="3000">
                    <a:srgbClr val="FFC000">
                      <a:alpha val="0"/>
                    </a:srgbClr>
                  </a:gs>
                  <a:gs pos="91000">
                    <a:srgbClr val="FFC000">
                      <a:alpha val="15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rot="0" spcFirstLastPara="0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2547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6" name="等腰三角形 407">
              <a:extLst>
                <a:ext uri="{FF2B5EF4-FFF2-40B4-BE49-F238E27FC236}">
                  <a16:creationId xmlns:a16="http://schemas.microsoft.com/office/drawing/2014/main" id="{A879830F-3049-FDA1-485A-25A6BF8FF352}"/>
                </a:ext>
              </a:extLst>
            </p:cNvPr>
            <p:cNvSpPr/>
            <p:nvPr/>
          </p:nvSpPr>
          <p:spPr>
            <a:xfrm rot="16200000" flipV="1">
              <a:off x="10760278" y="3101972"/>
              <a:ext cx="810000" cy="333982"/>
            </a:xfrm>
            <a:prstGeom prst="triangle">
              <a:avLst/>
            </a:prstGeom>
            <a:gradFill flip="none" rotWithShape="1">
              <a:gsLst>
                <a:gs pos="0">
                  <a:srgbClr val="C00000">
                    <a:alpha val="30000"/>
                  </a:srgbClr>
                </a:gs>
                <a:gs pos="42000">
                  <a:srgbClr val="C00000">
                    <a:alpha val="20000"/>
                  </a:srgbClr>
                </a:gs>
                <a:gs pos="87000">
                  <a:srgbClr val="C00000">
                    <a:alpha val="0"/>
                  </a:srgbClr>
                </a:gs>
              </a:gsLst>
              <a:lin ang="5400000" scaled="1"/>
              <a:tileRect/>
            </a:gradFill>
            <a:ln w="12700" cap="flat" cmpd="sng" algn="ctr">
              <a:gradFill flip="none" rotWithShape="1">
                <a:gsLst>
                  <a:gs pos="3000">
                    <a:srgbClr val="FFC000">
                      <a:alpha val="0"/>
                    </a:srgbClr>
                  </a:gs>
                  <a:gs pos="91000">
                    <a:srgbClr val="FFC000">
                      <a:alpha val="1500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rot="0" spcFirstLastPara="0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2547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898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7" name="六边形 409">
            <a:extLst>
              <a:ext uri="{FF2B5EF4-FFF2-40B4-BE49-F238E27FC236}">
                <a16:creationId xmlns:a16="http://schemas.microsoft.com/office/drawing/2014/main" id="{C29E7013-0EE5-672D-F38E-A66D59565C30}"/>
              </a:ext>
            </a:extLst>
          </p:cNvPr>
          <p:cNvSpPr/>
          <p:nvPr/>
        </p:nvSpPr>
        <p:spPr>
          <a:xfrm>
            <a:off x="1510488" y="3153219"/>
            <a:ext cx="3985137" cy="497427"/>
          </a:xfrm>
          <a:prstGeom prst="hexagon">
            <a:avLst>
              <a:gd name="adj" fmla="val 19659"/>
              <a:gd name="vf" fmla="val 115470"/>
            </a:avLst>
          </a:prstGeom>
          <a:solidFill>
            <a:srgbClr val="FFFFFF">
              <a:lumMod val="95000"/>
            </a:srgbClr>
          </a:solidFill>
          <a:ln w="6350">
            <a:gradFill flip="none" rotWithShape="1">
              <a:gsLst>
                <a:gs pos="50000">
                  <a:srgbClr val="990000">
                    <a:alpha val="0"/>
                    <a:lumMod val="90000"/>
                  </a:srgbClr>
                </a:gs>
                <a:gs pos="100000">
                  <a:srgbClr val="990000">
                    <a:lumMod val="9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none" rtlCol="0" anchor="ctr">
            <a:noAutofit/>
          </a:bodyPr>
          <a:lstStyle/>
          <a:p>
            <a:pPr algn="ctr" defTabSz="914112" fontAlgn="ctr">
              <a:defRPr/>
            </a:pPr>
            <a:r>
              <a:rPr lang="ru-RU" sz="1200" dirty="0"/>
              <a:t>Проверка документов </a:t>
            </a:r>
            <a:r>
              <a:rPr lang="ru-RU" sz="1200" b="1" dirty="0">
                <a:solidFill>
                  <a:srgbClr val="C00000"/>
                </a:solidFill>
              </a:rPr>
              <a:t>в 5 раз </a:t>
            </a:r>
            <a:r>
              <a:rPr lang="ru-RU" sz="1200" dirty="0"/>
              <a:t>быстрее</a:t>
            </a:r>
          </a:p>
        </p:txBody>
      </p:sp>
    </p:spTree>
    <p:extLst>
      <p:ext uri="{BB962C8B-B14F-4D97-AF65-F5344CB8AC3E}">
        <p14:creationId xmlns:p14="http://schemas.microsoft.com/office/powerpoint/2010/main" val="246656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10.xml><?xml version="1.0" encoding="utf-8"?>
<a:theme xmlns:a="http://schemas.openxmlformats.org/drawingml/2006/main" name="1_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11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2.xml><?xml version="1.0" encoding="utf-8"?>
<a:theme xmlns:a="http://schemas.openxmlformats.org/drawingml/2006/main" name="2_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13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3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2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95000"/>
          </a:schemeClr>
        </a:solidFill>
      </a:spPr>
      <a:bodyPr wrap="square" rtlCol="0" anchor="ctr">
        <a:noAutofit/>
      </a:bodyPr>
      <a:lstStyle>
        <a:defPPr algn="ctr">
          <a:defRPr sz="1200" i="1" dirty="0">
            <a:latin typeface="Arial" pitchFamily="34" charset="-122"/>
            <a:ea typeface="微软雅黑" panose="020B0503020204020204" pitchFamily="34" charset="-122"/>
          </a:defRPr>
        </a:defPPr>
      </a:lstStyle>
    </a:spDef>
    <a:lnDef>
      <a:spPr>
        <a:ln w="12700">
          <a:solidFill>
            <a:srgbClr val="C7000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Arial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6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5" id="{A09E1881-98F4-47DF-8AAA-E204308B897F}" vid="{56BD7D05-97B1-4256-9913-FF8506EB8212}"/>
    </a:ext>
  </a:extLst>
</a:theme>
</file>

<file path=ppt/theme/theme8.xml><?xml version="1.0" encoding="utf-8"?>
<a:theme xmlns:a="http://schemas.openxmlformats.org/drawingml/2006/main" name="6_Office 主题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6BAB"/>
      </a:accent1>
      <a:accent2>
        <a:srgbClr val="2E9273"/>
      </a:accent2>
      <a:accent3>
        <a:srgbClr val="83AC3F"/>
      </a:accent3>
      <a:accent4>
        <a:srgbClr val="EE852A"/>
      </a:accent4>
      <a:accent5>
        <a:srgbClr val="B02521"/>
      </a:accent5>
      <a:accent6>
        <a:srgbClr val="9069A1"/>
      </a:accent6>
      <a:hlink>
        <a:srgbClr val="226BAB"/>
      </a:hlink>
      <a:folHlink>
        <a:srgbClr val="BFBFBF"/>
      </a:folHlink>
    </a:clrScheme>
    <a:fontScheme name="teazv0od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91398" tIns="45699" rIns="91398" bIns="45699">
        <a:spAutoFit/>
      </a:bodyPr>
      <a:lstStyle>
        <a:defPPr marL="271780" indent="-271780">
          <a:lnSpc>
            <a:spcPts val="1900"/>
          </a:lnSpc>
          <a:buSzPct val="100000"/>
          <a:buFont typeface="+mj-ea"/>
          <a:buAutoNum type="circleNumDbPlain"/>
          <a:defRPr sz="1200" dirty="0" smtClean="0">
            <a:cs typeface="+mn-ea"/>
            <a:sym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Arial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8032</TotalTime>
  <Words>924</Words>
  <Application>Microsoft Office PowerPoint</Application>
  <PresentationFormat>Произвольный</PresentationFormat>
  <Paragraphs>136</Paragraphs>
  <Slides>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14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24" baseType="lpstr">
      <vt:lpstr>Microsoft YaHei</vt:lpstr>
      <vt:lpstr>Arial</vt:lpstr>
      <vt:lpstr>Arial Narrow</vt:lpstr>
      <vt:lpstr>Calibri</vt:lpstr>
      <vt:lpstr>Wingdings</vt:lpstr>
      <vt:lpstr>封面页_图片版 </vt:lpstr>
      <vt:lpstr>目录页</vt:lpstr>
      <vt:lpstr>章节页</vt:lpstr>
      <vt:lpstr>结束页</vt:lpstr>
      <vt:lpstr>24_Chart page</vt:lpstr>
      <vt:lpstr>4_Chart page</vt:lpstr>
      <vt:lpstr>1_自定义设计方案</vt:lpstr>
      <vt:lpstr>6_Office 主题</vt:lpstr>
      <vt:lpstr>1_封面页_图片版 </vt:lpstr>
      <vt:lpstr>1_目录页</vt:lpstr>
      <vt:lpstr>1_章节页</vt:lpstr>
      <vt:lpstr>2_目录页</vt:lpstr>
      <vt:lpstr>2_章节页</vt:lpstr>
      <vt:lpstr>3_章节页</vt:lpstr>
      <vt:lpstr>think-cell Slide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Chenfei(EI)</dc:creator>
  <cp:lastModifiedBy>Anida Mitalipova</cp:lastModifiedBy>
  <cp:revision>280</cp:revision>
  <dcterms:created xsi:type="dcterms:W3CDTF">2020-08-28T08:44:19Z</dcterms:created>
  <dcterms:modified xsi:type="dcterms:W3CDTF">2025-08-07T06:00:16Z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(3)8c0k6u5Ad23siO3SJV+6GiUGkorUg1/9AJAXVJgGJ/SLRGYH/Yy+irMOapTjK/u2O2axmpcG
X9NN71OoMtBGhElwYtwTtEQzVA9NfLQCQiCvOc/kYI/LRiB9srIMdYTWntdqkdEEAwu/RdGN
XR4Y72esJQUB2/X3w4HoF4wmSiDOChUZgkqWCTVfXBnjiOdKVvAT0U1wB+6YfZdDjdb22q/w
Nz3sPKAav3VM/MmHw7</vt:lpwstr>
  </property>
  <property fmtid="{D5CDD505-2E9C-101B-9397-08002B2CF9AE}" pid="3" name="_2015_ms_pID_7253431">
    <vt:lpwstr>7ZpNb5ARRlzK0o8lOqufsD8SFaZQ/MROf/XtC5wXtMUKsFnrpjl4/U
98DDtHivIU6L+Rc3gkvRLHwcOpQ+J6U405sm4PC4jRAPLd/TYoBehSDUBxp0DFr+vduAj8ZW
Clv447wc32TyF3W4LykqNMn9i4d+8oVJj5WpEO8DXyjtP61PH22g4XjKgCcmkwvnh0cL/vvn
79cdy+4yfbJObXYy2RNC1Ct9mJGuSn4TRf/m</vt:lpwstr>
  </property>
  <property fmtid="{D5CDD505-2E9C-101B-9397-08002B2CF9AE}" pid="4" name="_2015_ms_pID_7253432">
    <vt:lpwstr>Ggv11JG0IX9yAqfEReuPav8=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1751001548</vt:lpwstr>
  </property>
</Properties>
</file>